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16.fntdata" ContentType="application/x-fontdata"/>
  <Override PartName="/ppt/fonts/font17.fntdata" ContentType="application/x-fontdata"/>
  <Override PartName="/ppt/fonts/font18.fntdata" ContentType="application/x-fontdata"/>
  <Override PartName="/ppt/fonts/font19.fntdata" ContentType="application/x-fontdata"/>
  <Override PartName="/ppt/fonts/font2.fntdata" ContentType="application/x-fontdata"/>
  <Override PartName="/ppt/fonts/font20.fntdata" ContentType="application/x-fontdata"/>
  <Override PartName="/ppt/fonts/font21.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4"/>
  </p:notesMasterIdLst>
  <p:handoutMasterIdLst>
    <p:handoutMasterId r:id="rId53"/>
  </p:handoutMasterIdLst>
  <p:sldIdLst>
    <p:sldId id="425" r:id="rId3"/>
    <p:sldId id="427" r:id="rId5"/>
    <p:sldId id="428" r:id="rId6"/>
    <p:sldId id="544" r:id="rId7"/>
    <p:sldId id="543" r:id="rId8"/>
    <p:sldId id="458" r:id="rId9"/>
    <p:sldId id="450" r:id="rId10"/>
    <p:sldId id="430" r:id="rId11"/>
    <p:sldId id="435" r:id="rId12"/>
    <p:sldId id="485" r:id="rId13"/>
    <p:sldId id="486" r:id="rId14"/>
    <p:sldId id="464" r:id="rId15"/>
    <p:sldId id="448" r:id="rId16"/>
    <p:sldId id="480" r:id="rId17"/>
    <p:sldId id="483" r:id="rId18"/>
    <p:sldId id="484" r:id="rId19"/>
    <p:sldId id="513" r:id="rId20"/>
    <p:sldId id="511" r:id="rId21"/>
    <p:sldId id="487" r:id="rId22"/>
    <p:sldId id="519" r:id="rId23"/>
    <p:sldId id="520" r:id="rId24"/>
    <p:sldId id="460" r:id="rId25"/>
    <p:sldId id="463" r:id="rId26"/>
    <p:sldId id="522" r:id="rId27"/>
    <p:sldId id="521" r:id="rId28"/>
    <p:sldId id="445" r:id="rId29"/>
    <p:sldId id="524" r:id="rId30"/>
    <p:sldId id="438" r:id="rId31"/>
    <p:sldId id="545" r:id="rId32"/>
    <p:sldId id="546" r:id="rId33"/>
    <p:sldId id="433" r:id="rId34"/>
    <p:sldId id="462" r:id="rId35"/>
    <p:sldId id="541" r:id="rId36"/>
    <p:sldId id="539" r:id="rId37"/>
    <p:sldId id="538" r:id="rId38"/>
    <p:sldId id="429" r:id="rId39"/>
    <p:sldId id="478" r:id="rId40"/>
    <p:sldId id="537" r:id="rId41"/>
    <p:sldId id="535" r:id="rId42"/>
    <p:sldId id="526" r:id="rId43"/>
    <p:sldId id="527" r:id="rId44"/>
    <p:sldId id="528" r:id="rId45"/>
    <p:sldId id="529" r:id="rId46"/>
    <p:sldId id="530" r:id="rId47"/>
    <p:sldId id="531" r:id="rId48"/>
    <p:sldId id="534" r:id="rId49"/>
    <p:sldId id="532" r:id="rId50"/>
    <p:sldId id="533" r:id="rId51"/>
    <p:sldId id="452" r:id="rId52"/>
  </p:sldIdLst>
  <p:sldSz cx="9144000" cy="5143500" type="screen16x9"/>
  <p:notesSz cx="6858000" cy="9144000"/>
  <p:embeddedFontLst>
    <p:embeddedFont>
      <p:font typeface="方正屏显雅宋简体" panose="02010600010101010101" charset="-122"/>
      <p:regular r:id="rId58"/>
    </p:embeddedFont>
    <p:embeddedFont>
      <p:font typeface="汉仪中宋S" panose="00020600040101010101" charset="-122"/>
      <p:regular r:id="rId59"/>
    </p:embeddedFont>
    <p:embeddedFont>
      <p:font typeface="微软雅黑 Light" panose="020B0502040204020203" charset="-122"/>
      <p:regular r:id="rId60"/>
    </p:embeddedFont>
    <p:embeddedFont>
      <p:font typeface="汉仪尚巍手书W" panose="00020600040101010101" pitchFamily="18" charset="-122"/>
      <p:regular r:id="rId61"/>
    </p:embeddedFont>
    <p:embeddedFont>
      <p:font typeface="Microsoft Sans Serif" panose="020B0604020202020204" pitchFamily="34" charset="0"/>
      <p:regular r:id="rId62"/>
    </p:embeddedFont>
    <p:embeddedFont>
      <p:font typeface="Tahoma" panose="020B0604030504040204" pitchFamily="34" charset="0"/>
      <p:regular r:id="rId63"/>
      <p:bold r:id="rId64"/>
    </p:embeddedFont>
    <p:embeddedFont>
      <p:font typeface="微软雅黑" panose="020B0503020204020204" pitchFamily="34" charset="-122"/>
      <p:regular r:id="rId65"/>
    </p:embeddedFont>
    <p:embeddedFont>
      <p:font typeface="Calibri" panose="020F0502020204030204" charset="0"/>
      <p:regular r:id="rId66"/>
      <p:bold r:id="rId67"/>
      <p:italic r:id="rId68"/>
      <p:boldItalic r:id="rId69"/>
    </p:embeddedFont>
    <p:embeddedFont>
      <p:font typeface="Calibri Light" panose="020F0302020204030204" charset="0"/>
      <p:regular r:id="rId70"/>
      <p:italic r:id="rId71"/>
    </p:embeddedFont>
    <p:embeddedFont>
      <p:font typeface="Century Gothic" panose="020B0502020202020204" pitchFamily="34" charset="0"/>
      <p:regular r:id="rId72"/>
      <p:bold r:id="rId73"/>
      <p:italic r:id="rId74"/>
      <p:boldItalic r:id="rId75"/>
    </p:embeddedFont>
    <p:embeddedFont>
      <p:font typeface="Wingdings 2" panose="05020102010507070707" pitchFamily="18" charset="2"/>
      <p:regular r:id="rId76"/>
    </p:embeddedFont>
    <p:embeddedFont>
      <p:font typeface="华文新魏" panose="02010800040101010101" pitchFamily="2" charset="-122"/>
      <p:regular r:id="rId77"/>
    </p:embeddedFont>
    <p:embeddedFont>
      <p:font typeface="汉仪超粗宋简" panose="02010600000101010101" charset="-122"/>
      <p:regular r:id="rId78"/>
    </p:embeddedFont>
  </p:embeddedFontLst>
  <p:custDataLst>
    <p:tags r:id="rId79"/>
  </p:custDataLst>
  <p:defaultTex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0" userDrawn="1">
          <p15:clr>
            <a:srgbClr val="A4A3A4"/>
          </p15:clr>
        </p15:guide>
        <p15:guide id="2" pos="2881"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c1110" initials="emc1110" lastIdx="28"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E75B6"/>
    <a:srgbClr val="DA0000"/>
    <a:srgbClr val="E60012"/>
    <a:srgbClr val="FF5050"/>
    <a:srgbClr val="951C0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660"/>
  </p:normalViewPr>
  <p:slideViewPr>
    <p:cSldViewPr snapToGrid="0" showGuides="1">
      <p:cViewPr>
        <p:scale>
          <a:sx n="80" d="100"/>
          <a:sy n="80" d="100"/>
        </p:scale>
        <p:origin x="936" y="264"/>
      </p:cViewPr>
      <p:guideLst>
        <p:guide orient="horz" pos="2180"/>
        <p:guide pos="288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9" Type="http://schemas.openxmlformats.org/officeDocument/2006/relationships/tags" Target="tags/tag107.xml"/><Relationship Id="rId78" Type="http://schemas.openxmlformats.org/officeDocument/2006/relationships/font" Target="fonts/font21.fntdata"/><Relationship Id="rId77" Type="http://schemas.openxmlformats.org/officeDocument/2006/relationships/font" Target="fonts/font20.fntdata"/><Relationship Id="rId76" Type="http://schemas.openxmlformats.org/officeDocument/2006/relationships/font" Target="fonts/font19.fntdata"/><Relationship Id="rId75" Type="http://schemas.openxmlformats.org/officeDocument/2006/relationships/font" Target="fonts/font18.fntdata"/><Relationship Id="rId74" Type="http://schemas.openxmlformats.org/officeDocument/2006/relationships/font" Target="fonts/font17.fntdata"/><Relationship Id="rId73" Type="http://schemas.openxmlformats.org/officeDocument/2006/relationships/font" Target="fonts/font16.fntdata"/><Relationship Id="rId72" Type="http://schemas.openxmlformats.org/officeDocument/2006/relationships/font" Target="fonts/font15.fntdata"/><Relationship Id="rId71" Type="http://schemas.openxmlformats.org/officeDocument/2006/relationships/font" Target="fonts/font14.fntdata"/><Relationship Id="rId70" Type="http://schemas.openxmlformats.org/officeDocument/2006/relationships/font" Target="fonts/font13.fntdata"/><Relationship Id="rId7" Type="http://schemas.openxmlformats.org/officeDocument/2006/relationships/slide" Target="slides/slide4.xml"/><Relationship Id="rId69" Type="http://schemas.openxmlformats.org/officeDocument/2006/relationships/font" Target="fonts/font12.fntdata"/><Relationship Id="rId68" Type="http://schemas.openxmlformats.org/officeDocument/2006/relationships/font" Target="fonts/font11.fntdata"/><Relationship Id="rId67" Type="http://schemas.openxmlformats.org/officeDocument/2006/relationships/font" Target="fonts/font10.fntdata"/><Relationship Id="rId66" Type="http://schemas.openxmlformats.org/officeDocument/2006/relationships/font" Target="fonts/font9.fntdata"/><Relationship Id="rId65" Type="http://schemas.openxmlformats.org/officeDocument/2006/relationships/font" Target="fonts/font8.fntdata"/><Relationship Id="rId64" Type="http://schemas.openxmlformats.org/officeDocument/2006/relationships/font" Target="fonts/font7.fntdata"/><Relationship Id="rId63" Type="http://schemas.openxmlformats.org/officeDocument/2006/relationships/font" Target="fonts/font6.fntdata"/><Relationship Id="rId62" Type="http://schemas.openxmlformats.org/officeDocument/2006/relationships/font" Target="fonts/font5.fntdata"/><Relationship Id="rId61" Type="http://schemas.openxmlformats.org/officeDocument/2006/relationships/font" Target="fonts/font4.fntdata"/><Relationship Id="rId60" Type="http://schemas.openxmlformats.org/officeDocument/2006/relationships/font" Target="fonts/font3.fntdata"/><Relationship Id="rId6" Type="http://schemas.openxmlformats.org/officeDocument/2006/relationships/slide" Target="slides/slide3.xml"/><Relationship Id="rId59" Type="http://schemas.openxmlformats.org/officeDocument/2006/relationships/font" Target="fonts/font2.fntdata"/><Relationship Id="rId58" Type="http://schemas.openxmlformats.org/officeDocument/2006/relationships/font" Target="fonts/font1.fntdata"/><Relationship Id="rId57" Type="http://schemas.openxmlformats.org/officeDocument/2006/relationships/commentAuthors" Target="commentAuthors.xml"/><Relationship Id="rId56" Type="http://schemas.openxmlformats.org/officeDocument/2006/relationships/tableStyles" Target="tableStyles.xml"/><Relationship Id="rId55" Type="http://schemas.openxmlformats.org/officeDocument/2006/relationships/viewProps" Target="viewProps.xml"/><Relationship Id="rId54" Type="http://schemas.openxmlformats.org/officeDocument/2006/relationships/presProps" Target="presProps.xml"/><Relationship Id="rId53" Type="http://schemas.openxmlformats.org/officeDocument/2006/relationships/handoutMaster" Target="handoutMasters/handoutMaster1.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44E140-1DF0-426B-94EC-0E5477792FA9}"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6DDB59-496A-40E1-B276-E1EDB3866377}"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3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3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0.xml"/></Relationships>
</file>

<file path=ppt/notesSlides/_rels/notesSlide4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_rels/notesSlide4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4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3.xml"/></Relationships>
</file>

<file path=ppt/notesSlides/_rels/notesSlide4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4.xml"/></Relationships>
</file>

<file path=ppt/notesSlides/_rels/notesSlide4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4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_rels/notesSlide4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_rels/notesSlide4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4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idx="3"/>
          </p:nvPr>
        </p:nvSpPr>
        <p:spPr/>
        <p:txBody>
          <a:bodyPr/>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idx="3"/>
          </p:nvPr>
        </p:nvSpPr>
        <p:spPr/>
        <p:txBody>
          <a:bodyPr/>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D6DDB59-496A-40E1-B276-E1EDB3866377}" type="slidenum">
              <a:rPr lang="zh-CN" altLang="en-US" smtClean="0"/>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idx="3"/>
          </p:nvPr>
        </p:nvSpPr>
        <p:spPr/>
        <p:txBody>
          <a:bodyPr/>
          <a:p>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p:nvPr>
            <p:ph type="body" idx="3"/>
          </p:nvPr>
        </p:nvSpPr>
        <p:spPr/>
        <p:txBody>
          <a:bodyPr/>
          <a:p>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idx="3"/>
          </p:nvPr>
        </p:nvSpPr>
        <p:spPr/>
        <p:txBody>
          <a:bodyPr/>
          <a:p>
            <a:endParaRPr lang="zh-CN"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623888" y="1282304"/>
            <a:ext cx="7886700" cy="2139553"/>
          </a:xfrm>
        </p:spPr>
        <p:txBody>
          <a:bodyPr anchor="b"/>
          <a:lstStyle>
            <a:lvl1pPr>
              <a:defRPr sz="45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628650" y="1369219"/>
            <a:ext cx="3886200" cy="326350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29150" y="1369219"/>
            <a:ext cx="3886200" cy="326350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273844"/>
            <a:ext cx="7886700" cy="994172"/>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29842" y="1878806"/>
            <a:ext cx="3868340" cy="276344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29150" y="1878806"/>
            <a:ext cx="3887391" cy="276344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zh-CN" altLang="en-US"/>
          </a:p>
        </p:txBody>
      </p:sp>
      <p:sp>
        <p:nvSpPr>
          <p:cNvPr id="3" name="内容占位符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543675" y="273844"/>
            <a:ext cx="1971675" cy="4358879"/>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28650" y="273844"/>
            <a:ext cx="5800725" cy="4358879"/>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28650" y="273844"/>
            <a:ext cx="7886700" cy="994172"/>
          </a:xfrm>
          <a:prstGeom prst="rect">
            <a:avLst/>
          </a:prstGeom>
        </p:spPr>
        <p:txBody>
          <a:bodyPr vert="horz" lIns="68580" tIns="34290" rIns="68580" bIns="3429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28650" y="1369219"/>
            <a:ext cx="7886700" cy="3263504"/>
          </a:xfrm>
          <a:prstGeom prst="rect">
            <a:avLst/>
          </a:prstGeom>
        </p:spPr>
        <p:txBody>
          <a:bodyPr vert="horz" lIns="68580" tIns="34290" rIns="68580" bIns="342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28650" y="4767263"/>
            <a:ext cx="2057400" cy="273844"/>
          </a:xfrm>
          <a:prstGeom prst="rect">
            <a:avLst/>
          </a:prstGeom>
        </p:spPr>
        <p:txBody>
          <a:bodyPr vert="horz" lIns="68580" tIns="34290" rIns="68580" bIns="34290" rtlCol="0" anchor="ctr"/>
          <a:lstStyle>
            <a:lvl1pPr algn="l">
              <a:defRPr sz="9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3028950" y="4767263"/>
            <a:ext cx="3086100" cy="273844"/>
          </a:xfrm>
          <a:prstGeom prst="rect">
            <a:avLst/>
          </a:prstGeom>
        </p:spPr>
        <p:txBody>
          <a:bodyPr vert="horz" lIns="68580" tIns="34290" rIns="68580" bIns="34290" rtlCol="0" anchor="ctr"/>
          <a:lstStyle>
            <a:lvl1pPr algn="ctr">
              <a:defRPr sz="9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457950" y="4767263"/>
            <a:ext cx="2057400" cy="273844"/>
          </a:xfrm>
          <a:prstGeom prst="rect">
            <a:avLst/>
          </a:prstGeom>
        </p:spPr>
        <p:txBody>
          <a:bodyPr vert="horz" lIns="68580" tIns="34290" rIns="68580" bIns="34290" rtlCol="0" anchor="ctr"/>
          <a:lstStyle>
            <a:lvl1pPr algn="r">
              <a:defRPr sz="9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tags" Target="../tags/tag1.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1" Type="http://schemas.openxmlformats.org/officeDocument/2006/relationships/notesSlide" Target="../notesSlides/notesSlide2.xml"/><Relationship Id="rId10" Type="http://schemas.openxmlformats.org/officeDocument/2006/relationships/slideLayout" Target="../slideLayouts/slideLayout1.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1.xml"/><Relationship Id="rId2" Type="http://schemas.openxmlformats.org/officeDocument/2006/relationships/tags" Target="../tags/tag10.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1.xml"/><Relationship Id="rId2" Type="http://schemas.openxmlformats.org/officeDocument/2006/relationships/tags" Target="../tags/tag11.xml"/><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9" Type="http://schemas.openxmlformats.org/officeDocument/2006/relationships/tags" Target="../tags/tag17.xml"/><Relationship Id="rId8" Type="http://schemas.openxmlformats.org/officeDocument/2006/relationships/tags" Target="../tags/tag16.xml"/><Relationship Id="rId7" Type="http://schemas.openxmlformats.org/officeDocument/2006/relationships/tags" Target="../tags/tag15.xml"/><Relationship Id="rId6" Type="http://schemas.openxmlformats.org/officeDocument/2006/relationships/image" Target="../media/image10.jpeg"/><Relationship Id="rId5" Type="http://schemas.openxmlformats.org/officeDocument/2006/relationships/tags" Target="../tags/tag14.xml"/><Relationship Id="rId4" Type="http://schemas.openxmlformats.org/officeDocument/2006/relationships/image" Target="../media/image9.jpeg"/><Relationship Id="rId3" Type="http://schemas.openxmlformats.org/officeDocument/2006/relationships/tags" Target="../tags/tag13.xml"/><Relationship Id="rId2" Type="http://schemas.openxmlformats.org/officeDocument/2006/relationships/image" Target="../media/image8.jpeg"/><Relationship Id="rId17" Type="http://schemas.openxmlformats.org/officeDocument/2006/relationships/notesSlide" Target="../notesSlides/notesSlide7.xml"/><Relationship Id="rId16" Type="http://schemas.openxmlformats.org/officeDocument/2006/relationships/slideLayout" Target="../slideLayouts/slideLayout1.xml"/><Relationship Id="rId15" Type="http://schemas.openxmlformats.org/officeDocument/2006/relationships/tags" Target="../tags/tag23.xml"/><Relationship Id="rId14" Type="http://schemas.openxmlformats.org/officeDocument/2006/relationships/tags" Target="../tags/tag22.xml"/><Relationship Id="rId13" Type="http://schemas.openxmlformats.org/officeDocument/2006/relationships/tags" Target="../tags/tag21.xml"/><Relationship Id="rId12" Type="http://schemas.openxmlformats.org/officeDocument/2006/relationships/tags" Target="../tags/tag20.xml"/><Relationship Id="rId11" Type="http://schemas.openxmlformats.org/officeDocument/2006/relationships/tags" Target="../tags/tag19.xml"/><Relationship Id="rId10" Type="http://schemas.openxmlformats.org/officeDocument/2006/relationships/tags" Target="../tags/tag18.xml"/><Relationship Id="rId1" Type="http://schemas.openxmlformats.org/officeDocument/2006/relationships/tags" Target="../tags/tag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jpeg"/><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slides/_rels/slide10.xml.rels><?xml version="1.0" encoding="UTF-8" standalone="yes"?>
<Relationships xmlns="http://schemas.openxmlformats.org/package/2006/relationships"><Relationship Id="rId9" Type="http://schemas.openxmlformats.org/officeDocument/2006/relationships/notesSlide" Target="../notesSlides/notesSlide10.xml"/><Relationship Id="rId8" Type="http://schemas.openxmlformats.org/officeDocument/2006/relationships/slideLayout" Target="../slideLayouts/slideLayout1.xml"/><Relationship Id="rId7" Type="http://schemas.openxmlformats.org/officeDocument/2006/relationships/tags" Target="../tags/tag24.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slides/_rels/slide11.xml.rels><?xml version="1.0" encoding="UTF-8" standalone="yes"?>
<Relationships xmlns="http://schemas.openxmlformats.org/package/2006/relationships"><Relationship Id="rId9" Type="http://schemas.openxmlformats.org/officeDocument/2006/relationships/notesSlide" Target="../notesSlides/notesSlide11.xml"/><Relationship Id="rId8" Type="http://schemas.openxmlformats.org/officeDocument/2006/relationships/slideLayout" Target="../slideLayouts/slideLayout1.xml"/><Relationship Id="rId7" Type="http://schemas.openxmlformats.org/officeDocument/2006/relationships/tags" Target="../tags/tag25.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image" Target="../media/image28.jpeg"/></Relationships>
</file>

<file path=ppt/slides/_rels/slide13.xml.rels><?xml version="1.0" encoding="UTF-8" standalone="yes"?>
<Relationships xmlns="http://schemas.openxmlformats.org/package/2006/relationships"><Relationship Id="rId9" Type="http://schemas.openxmlformats.org/officeDocument/2006/relationships/tags" Target="../tags/tag34.xml"/><Relationship Id="rId8" Type="http://schemas.openxmlformats.org/officeDocument/2006/relationships/tags" Target="../tags/tag33.xml"/><Relationship Id="rId7" Type="http://schemas.openxmlformats.org/officeDocument/2006/relationships/tags" Target="../tags/tag32.xml"/><Relationship Id="rId6" Type="http://schemas.openxmlformats.org/officeDocument/2006/relationships/tags" Target="../tags/tag31.xml"/><Relationship Id="rId5" Type="http://schemas.openxmlformats.org/officeDocument/2006/relationships/tags" Target="../tags/tag30.xml"/><Relationship Id="rId4" Type="http://schemas.openxmlformats.org/officeDocument/2006/relationships/tags" Target="../tags/tag29.xml"/><Relationship Id="rId3" Type="http://schemas.openxmlformats.org/officeDocument/2006/relationships/tags" Target="../tags/tag28.xml"/><Relationship Id="rId2" Type="http://schemas.openxmlformats.org/officeDocument/2006/relationships/tags" Target="../tags/tag27.xml"/><Relationship Id="rId18" Type="http://schemas.openxmlformats.org/officeDocument/2006/relationships/notesSlide" Target="../notesSlides/notesSlide13.xml"/><Relationship Id="rId17" Type="http://schemas.openxmlformats.org/officeDocument/2006/relationships/slideLayout" Target="../slideLayouts/slideLayout1.xml"/><Relationship Id="rId16" Type="http://schemas.openxmlformats.org/officeDocument/2006/relationships/image" Target="../media/image29.png"/><Relationship Id="rId15" Type="http://schemas.openxmlformats.org/officeDocument/2006/relationships/tags" Target="../tags/tag40.xml"/><Relationship Id="rId14" Type="http://schemas.openxmlformats.org/officeDocument/2006/relationships/tags" Target="../tags/tag39.xml"/><Relationship Id="rId13" Type="http://schemas.openxmlformats.org/officeDocument/2006/relationships/tags" Target="../tags/tag38.xml"/><Relationship Id="rId12" Type="http://schemas.openxmlformats.org/officeDocument/2006/relationships/tags" Target="../tags/tag37.xml"/><Relationship Id="rId11" Type="http://schemas.openxmlformats.org/officeDocument/2006/relationships/tags" Target="../tags/tag36.xml"/><Relationship Id="rId10" Type="http://schemas.openxmlformats.org/officeDocument/2006/relationships/tags" Target="../tags/tag35.xml"/><Relationship Id="rId1" Type="http://schemas.openxmlformats.org/officeDocument/2006/relationships/tags" Target="../tags/tag2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image" Target="../media/image30.png"/></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16.xml"/><Relationship Id="rId3" Type="http://schemas.openxmlformats.org/officeDocument/2006/relationships/slideLayout" Target="../slideLayouts/slideLayout1.xml"/><Relationship Id="rId2" Type="http://schemas.openxmlformats.org/officeDocument/2006/relationships/tags" Target="../tags/tag42.xml"/><Relationship Id="rId1" Type="http://schemas.openxmlformats.org/officeDocument/2006/relationships/tags" Target="../tags/tag41.xml"/></Relationships>
</file>

<file path=ppt/slides/_rels/slide17.xml.rels><?xml version="1.0" encoding="UTF-8" standalone="yes"?>
<Relationships xmlns="http://schemas.openxmlformats.org/package/2006/relationships"><Relationship Id="rId9" Type="http://schemas.openxmlformats.org/officeDocument/2006/relationships/image" Target="../media/image39.jpeg"/><Relationship Id="rId8" Type="http://schemas.openxmlformats.org/officeDocument/2006/relationships/image" Target="../media/image38.jpeg"/><Relationship Id="rId7" Type="http://schemas.openxmlformats.org/officeDocument/2006/relationships/image" Target="../media/image37.jpeg"/><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 Id="rId3" Type="http://schemas.openxmlformats.org/officeDocument/2006/relationships/image" Target="../media/image33.jpeg"/><Relationship Id="rId2" Type="http://schemas.openxmlformats.org/officeDocument/2006/relationships/image" Target="../media/image32.jpeg"/><Relationship Id="rId12" Type="http://schemas.openxmlformats.org/officeDocument/2006/relationships/slideLayout" Target="../slideLayouts/slideLayout7.xml"/><Relationship Id="rId11" Type="http://schemas.openxmlformats.org/officeDocument/2006/relationships/image" Target="../media/image41.jpeg"/><Relationship Id="rId10" Type="http://schemas.openxmlformats.org/officeDocument/2006/relationships/image" Target="../media/image40.jpeg"/><Relationship Id="rId1" Type="http://schemas.openxmlformats.org/officeDocument/2006/relationships/image" Target="../media/image31.jpeg"/></Relationships>
</file>

<file path=ppt/slides/_rels/slide18.xml.rels><?xml version="1.0" encoding="UTF-8" standalone="yes"?>
<Relationships xmlns="http://schemas.openxmlformats.org/package/2006/relationships"><Relationship Id="rId9" Type="http://schemas.openxmlformats.org/officeDocument/2006/relationships/notesSlide" Target="../notesSlides/notesSlide17.xml"/><Relationship Id="rId8" Type="http://schemas.openxmlformats.org/officeDocument/2006/relationships/slideLayout" Target="../slideLayouts/slideLayout1.xml"/><Relationship Id="rId7" Type="http://schemas.openxmlformats.org/officeDocument/2006/relationships/image" Target="../media/image48.png"/><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image" Target="../media/image42.png"/></Relationships>
</file>

<file path=ppt/slides/_rels/slide19.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52.png"/><Relationship Id="rId7" Type="http://schemas.openxmlformats.org/officeDocument/2006/relationships/tags" Target="../tags/tag46.xml"/><Relationship Id="rId6" Type="http://schemas.openxmlformats.org/officeDocument/2006/relationships/image" Target="../media/image51.png"/><Relationship Id="rId5" Type="http://schemas.openxmlformats.org/officeDocument/2006/relationships/tags" Target="../tags/tag45.xml"/><Relationship Id="rId4" Type="http://schemas.openxmlformats.org/officeDocument/2006/relationships/image" Target="../media/image50.png"/><Relationship Id="rId3" Type="http://schemas.openxmlformats.org/officeDocument/2006/relationships/tags" Target="../tags/tag44.xml"/><Relationship Id="rId2" Type="http://schemas.openxmlformats.org/officeDocument/2006/relationships/image" Target="../media/image49.png"/><Relationship Id="rId10" Type="http://schemas.openxmlformats.org/officeDocument/2006/relationships/notesSlide" Target="../notesSlides/notesSlide18.xml"/><Relationship Id="rId1" Type="http://schemas.openxmlformats.org/officeDocument/2006/relationships/tags" Target="../tags/tag4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image" Target="../media/image5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image" Target="../media/image55.jpeg"/></Relationships>
</file>

<file path=ppt/slides/_rels/slide23.xml.rels><?xml version="1.0" encoding="UTF-8" standalone="yes"?>
<Relationships xmlns="http://schemas.openxmlformats.org/package/2006/relationships"><Relationship Id="rId6" Type="http://schemas.openxmlformats.org/officeDocument/2006/relationships/notesSlide" Target="../notesSlides/notesSlide22.xml"/><Relationship Id="rId5" Type="http://schemas.openxmlformats.org/officeDocument/2006/relationships/slideLayout" Target="../slideLayouts/slideLayout1.xml"/><Relationship Id="rId4" Type="http://schemas.openxmlformats.org/officeDocument/2006/relationships/image" Target="../media/image58.jpeg"/><Relationship Id="rId3" Type="http://schemas.openxmlformats.org/officeDocument/2006/relationships/image" Target="../media/image57.jpeg"/><Relationship Id="rId2" Type="http://schemas.openxmlformats.org/officeDocument/2006/relationships/tags" Target="../tags/tag47.xml"/><Relationship Id="rId1" Type="http://schemas.openxmlformats.org/officeDocument/2006/relationships/image" Target="../media/image56.jpeg"/></Relationships>
</file>

<file path=ppt/slides/_rels/slide24.xml.rels><?xml version="1.0" encoding="UTF-8" standalone="yes"?>
<Relationships xmlns="http://schemas.openxmlformats.org/package/2006/relationships"><Relationship Id="rId4" Type="http://schemas.openxmlformats.org/officeDocument/2006/relationships/notesSlide" Target="../notesSlides/notesSlide23.xml"/><Relationship Id="rId3" Type="http://schemas.openxmlformats.org/officeDocument/2006/relationships/slideLayout" Target="../slideLayouts/slideLayout1.xml"/><Relationship Id="rId2" Type="http://schemas.openxmlformats.org/officeDocument/2006/relationships/image" Target="../media/image60.jpeg"/><Relationship Id="rId1" Type="http://schemas.openxmlformats.org/officeDocument/2006/relationships/image" Target="../media/image59.pn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24.xml"/><Relationship Id="rId3" Type="http://schemas.openxmlformats.org/officeDocument/2006/relationships/slideLayout" Target="../slideLayouts/slideLayout1.xml"/><Relationship Id="rId2" Type="http://schemas.openxmlformats.org/officeDocument/2006/relationships/image" Target="../media/image62.png"/><Relationship Id="rId1" Type="http://schemas.openxmlformats.org/officeDocument/2006/relationships/image" Target="../media/image61.png"/></Relationships>
</file>

<file path=ppt/slides/_rels/slide26.xml.rels><?xml version="1.0" encoding="UTF-8" standalone="yes"?>
<Relationships xmlns="http://schemas.openxmlformats.org/package/2006/relationships"><Relationship Id="rId9" Type="http://schemas.openxmlformats.org/officeDocument/2006/relationships/tags" Target="../tags/tag54.xml"/><Relationship Id="rId8" Type="http://schemas.openxmlformats.org/officeDocument/2006/relationships/tags" Target="../tags/tag53.xml"/><Relationship Id="rId7" Type="http://schemas.openxmlformats.org/officeDocument/2006/relationships/tags" Target="../tags/tag52.xml"/><Relationship Id="rId6" Type="http://schemas.openxmlformats.org/officeDocument/2006/relationships/tags" Target="../tags/tag51.xml"/><Relationship Id="rId5" Type="http://schemas.openxmlformats.org/officeDocument/2006/relationships/tags" Target="../tags/tag50.xml"/><Relationship Id="rId4" Type="http://schemas.openxmlformats.org/officeDocument/2006/relationships/tags" Target="../tags/tag49.xml"/><Relationship Id="rId3" Type="http://schemas.openxmlformats.org/officeDocument/2006/relationships/image" Target="../media/image64.png"/><Relationship Id="rId2" Type="http://schemas.openxmlformats.org/officeDocument/2006/relationships/image" Target="../media/image63.jpeg"/><Relationship Id="rId12" Type="http://schemas.openxmlformats.org/officeDocument/2006/relationships/notesSlide" Target="../notesSlides/notesSlide25.xml"/><Relationship Id="rId11" Type="http://schemas.openxmlformats.org/officeDocument/2006/relationships/slideLayout" Target="../slideLayouts/slideLayout1.xml"/><Relationship Id="rId10" Type="http://schemas.openxmlformats.org/officeDocument/2006/relationships/tags" Target="../tags/tag55.xml"/><Relationship Id="rId1" Type="http://schemas.openxmlformats.org/officeDocument/2006/relationships/tags" Target="../tags/tag48.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xml"/><Relationship Id="rId1" Type="http://schemas.openxmlformats.org/officeDocument/2006/relationships/image" Target="../media/image65.png"/></Relationships>
</file>

<file path=ppt/slides/_rels/slide28.xml.rels><?xml version="1.0" encoding="UTF-8" standalone="yes"?>
<Relationships xmlns="http://schemas.openxmlformats.org/package/2006/relationships"><Relationship Id="rId9" Type="http://schemas.openxmlformats.org/officeDocument/2006/relationships/tags" Target="../tags/tag63.xml"/><Relationship Id="rId8" Type="http://schemas.openxmlformats.org/officeDocument/2006/relationships/tags" Target="../tags/tag62.xml"/><Relationship Id="rId7" Type="http://schemas.openxmlformats.org/officeDocument/2006/relationships/tags" Target="../tags/tag61.xml"/><Relationship Id="rId6" Type="http://schemas.openxmlformats.org/officeDocument/2006/relationships/tags" Target="../tags/tag60.xml"/><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image" Target="../media/image66.jpeg"/><Relationship Id="rId19" Type="http://schemas.openxmlformats.org/officeDocument/2006/relationships/notesSlide" Target="../notesSlides/notesSlide27.xml"/><Relationship Id="rId18" Type="http://schemas.openxmlformats.org/officeDocument/2006/relationships/slideLayout" Target="../slideLayouts/slideLayout1.xml"/><Relationship Id="rId17" Type="http://schemas.openxmlformats.org/officeDocument/2006/relationships/tags" Target="../tags/tag71.xml"/><Relationship Id="rId16" Type="http://schemas.openxmlformats.org/officeDocument/2006/relationships/tags" Target="../tags/tag70.xml"/><Relationship Id="rId15" Type="http://schemas.openxmlformats.org/officeDocument/2006/relationships/tags" Target="../tags/tag69.xml"/><Relationship Id="rId14" Type="http://schemas.openxmlformats.org/officeDocument/2006/relationships/tags" Target="../tags/tag68.xml"/><Relationship Id="rId13" Type="http://schemas.openxmlformats.org/officeDocument/2006/relationships/tags" Target="../tags/tag67.xml"/><Relationship Id="rId12" Type="http://schemas.openxmlformats.org/officeDocument/2006/relationships/tags" Target="../tags/tag66.xml"/><Relationship Id="rId11" Type="http://schemas.openxmlformats.org/officeDocument/2006/relationships/tags" Target="../tags/tag65.xml"/><Relationship Id="rId10" Type="http://schemas.openxmlformats.org/officeDocument/2006/relationships/tags" Target="../tags/tag64.xml"/><Relationship Id="rId1" Type="http://schemas.openxmlformats.org/officeDocument/2006/relationships/tags" Target="../tags/tag56.xml"/></Relationships>
</file>

<file path=ppt/slides/_rels/slide29.xml.rels><?xml version="1.0" encoding="UTF-8" standalone="yes"?>
<Relationships xmlns="http://schemas.openxmlformats.org/package/2006/relationships"><Relationship Id="rId9" Type="http://schemas.openxmlformats.org/officeDocument/2006/relationships/tags" Target="../tags/tag80.xml"/><Relationship Id="rId8" Type="http://schemas.openxmlformats.org/officeDocument/2006/relationships/tags" Target="../tags/tag79.xml"/><Relationship Id="rId7" Type="http://schemas.openxmlformats.org/officeDocument/2006/relationships/tags" Target="../tags/tag78.xml"/><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6" Type="http://schemas.openxmlformats.org/officeDocument/2006/relationships/notesSlide" Target="../notesSlides/notesSlide28.xml"/><Relationship Id="rId15" Type="http://schemas.openxmlformats.org/officeDocument/2006/relationships/slideLayout" Target="../slideLayouts/slideLayout1.xml"/><Relationship Id="rId14" Type="http://schemas.openxmlformats.org/officeDocument/2006/relationships/image" Target="../media/image69.png"/><Relationship Id="rId13" Type="http://schemas.openxmlformats.org/officeDocument/2006/relationships/image" Target="../media/image68.png"/><Relationship Id="rId12" Type="http://schemas.openxmlformats.org/officeDocument/2006/relationships/image" Target="../media/image67.jpeg"/><Relationship Id="rId11" Type="http://schemas.openxmlformats.org/officeDocument/2006/relationships/tags" Target="../tags/tag82.xml"/><Relationship Id="rId10" Type="http://schemas.openxmlformats.org/officeDocument/2006/relationships/tags" Target="../tags/tag81.xml"/><Relationship Id="rId1" Type="http://schemas.openxmlformats.org/officeDocument/2006/relationships/tags" Target="../tags/tag72.xml"/></Relationships>
</file>

<file path=ppt/slides/_rels/slide30.xml.rels><?xml version="1.0" encoding="UTF-8" standalone="yes"?>
<Relationships xmlns="http://schemas.openxmlformats.org/package/2006/relationships"><Relationship Id="rId9" Type="http://schemas.openxmlformats.org/officeDocument/2006/relationships/tags" Target="../tags/tag91.xml"/><Relationship Id="rId8" Type="http://schemas.openxmlformats.org/officeDocument/2006/relationships/tags" Target="../tags/tag90.xml"/><Relationship Id="rId7" Type="http://schemas.openxmlformats.org/officeDocument/2006/relationships/tags" Target="../tags/tag89.xml"/><Relationship Id="rId6" Type="http://schemas.openxmlformats.org/officeDocument/2006/relationships/tags" Target="../tags/tag88.xml"/><Relationship Id="rId5" Type="http://schemas.openxmlformats.org/officeDocument/2006/relationships/tags" Target="../tags/tag87.xml"/><Relationship Id="rId4" Type="http://schemas.openxmlformats.org/officeDocument/2006/relationships/tags" Target="../tags/tag86.xml"/><Relationship Id="rId3" Type="http://schemas.openxmlformats.org/officeDocument/2006/relationships/tags" Target="../tags/tag85.xml"/><Relationship Id="rId2" Type="http://schemas.openxmlformats.org/officeDocument/2006/relationships/tags" Target="../tags/tag84.xml"/><Relationship Id="rId19" Type="http://schemas.openxmlformats.org/officeDocument/2006/relationships/notesSlide" Target="../notesSlides/notesSlide29.xml"/><Relationship Id="rId18" Type="http://schemas.openxmlformats.org/officeDocument/2006/relationships/slideLayout" Target="../slideLayouts/slideLayout1.xml"/><Relationship Id="rId17" Type="http://schemas.openxmlformats.org/officeDocument/2006/relationships/tags" Target="../tags/tag96.xml"/><Relationship Id="rId16" Type="http://schemas.openxmlformats.org/officeDocument/2006/relationships/tags" Target="../tags/tag95.xml"/><Relationship Id="rId15" Type="http://schemas.openxmlformats.org/officeDocument/2006/relationships/tags" Target="../tags/tag94.xml"/><Relationship Id="rId14" Type="http://schemas.openxmlformats.org/officeDocument/2006/relationships/image" Target="../media/image72.jpeg"/><Relationship Id="rId13" Type="http://schemas.openxmlformats.org/officeDocument/2006/relationships/image" Target="../media/image71.png"/><Relationship Id="rId12" Type="http://schemas.openxmlformats.org/officeDocument/2006/relationships/image" Target="../media/image70.png"/><Relationship Id="rId11" Type="http://schemas.openxmlformats.org/officeDocument/2006/relationships/tags" Target="../tags/tag93.xml"/><Relationship Id="rId10" Type="http://schemas.openxmlformats.org/officeDocument/2006/relationships/tags" Target="../tags/tag92.xml"/><Relationship Id="rId1" Type="http://schemas.openxmlformats.org/officeDocument/2006/relationships/tags" Target="../tags/tag83.xml"/></Relationships>
</file>

<file path=ppt/slides/_rels/slide31.xml.rels><?xml version="1.0" encoding="UTF-8" standalone="yes"?>
<Relationships xmlns="http://schemas.openxmlformats.org/package/2006/relationships"><Relationship Id="rId7" Type="http://schemas.openxmlformats.org/officeDocument/2006/relationships/notesSlide" Target="../notesSlides/notesSlide30.xml"/><Relationship Id="rId6" Type="http://schemas.openxmlformats.org/officeDocument/2006/relationships/slideLayout" Target="../slideLayouts/slideLayout1.xml"/><Relationship Id="rId5" Type="http://schemas.openxmlformats.org/officeDocument/2006/relationships/tags" Target="../tags/tag98.xml"/><Relationship Id="rId4" Type="http://schemas.openxmlformats.org/officeDocument/2006/relationships/tags" Target="../tags/tag97.xml"/><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image" Target="../media/image73.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image" Target="../media/image76.jpeg"/></Relationships>
</file>

<file path=ppt/slides/_rels/slide33.xml.rels><?xml version="1.0" encoding="UTF-8" standalone="yes"?>
<Relationships xmlns="http://schemas.openxmlformats.org/package/2006/relationships"><Relationship Id="rId8" Type="http://schemas.openxmlformats.org/officeDocument/2006/relationships/notesSlide" Target="../notesSlides/notesSlide32.xml"/><Relationship Id="rId7" Type="http://schemas.openxmlformats.org/officeDocument/2006/relationships/slideLayout" Target="../slideLayouts/slideLayout1.xml"/><Relationship Id="rId6" Type="http://schemas.openxmlformats.org/officeDocument/2006/relationships/tags" Target="../tags/tag104.xml"/><Relationship Id="rId5" Type="http://schemas.openxmlformats.org/officeDocument/2006/relationships/tags" Target="../tags/tag103.xml"/><Relationship Id="rId4" Type="http://schemas.openxmlformats.org/officeDocument/2006/relationships/tags" Target="../tags/tag102.xml"/><Relationship Id="rId3" Type="http://schemas.openxmlformats.org/officeDocument/2006/relationships/tags" Target="../tags/tag101.xml"/><Relationship Id="rId2" Type="http://schemas.openxmlformats.org/officeDocument/2006/relationships/tags" Target="../tags/tag100.xml"/><Relationship Id="rId1" Type="http://schemas.openxmlformats.org/officeDocument/2006/relationships/tags" Target="../tags/tag99.xml"/></Relationships>
</file>

<file path=ppt/slides/_rels/slide34.xml.rels><?xml version="1.0" encoding="UTF-8" standalone="yes"?>
<Relationships xmlns="http://schemas.openxmlformats.org/package/2006/relationships"><Relationship Id="rId7" Type="http://schemas.openxmlformats.org/officeDocument/2006/relationships/notesSlide" Target="../notesSlides/notesSlide33.xml"/><Relationship Id="rId6" Type="http://schemas.openxmlformats.org/officeDocument/2006/relationships/slideLayout" Target="../slideLayouts/slideLayout1.xml"/><Relationship Id="rId5" Type="http://schemas.openxmlformats.org/officeDocument/2006/relationships/image" Target="../media/image81.jpeg"/><Relationship Id="rId4" Type="http://schemas.openxmlformats.org/officeDocument/2006/relationships/image" Target="../media/image80.jpeg"/><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image" Target="../media/image77.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4" Type="http://schemas.openxmlformats.org/officeDocument/2006/relationships/notesSlide" Target="../notesSlides/notesSlide35.xml"/><Relationship Id="rId3" Type="http://schemas.openxmlformats.org/officeDocument/2006/relationships/slideLayout" Target="../slideLayouts/slideLayout1.xml"/><Relationship Id="rId2" Type="http://schemas.openxmlformats.org/officeDocument/2006/relationships/image" Target="../media/image83.png"/><Relationship Id="rId1" Type="http://schemas.openxmlformats.org/officeDocument/2006/relationships/image" Target="../media/image82.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xml"/><Relationship Id="rId1" Type="http://schemas.openxmlformats.org/officeDocument/2006/relationships/image" Target="../media/image84.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xml"/><Relationship Id="rId1" Type="http://schemas.openxmlformats.org/officeDocument/2006/relationships/image" Target="../media/image85.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xml"/><Relationship Id="rId1" Type="http://schemas.openxmlformats.org/officeDocument/2006/relationships/image" Target="../media/image86.jpeg"/></Relationships>
</file>

<file path=ppt/slides/_rels/slide42.xml.rels><?xml version="1.0" encoding="UTF-8" standalone="yes"?>
<Relationships xmlns="http://schemas.openxmlformats.org/package/2006/relationships"><Relationship Id="rId4" Type="http://schemas.openxmlformats.org/officeDocument/2006/relationships/notesSlide" Target="../notesSlides/notesSlide41.xml"/><Relationship Id="rId3" Type="http://schemas.openxmlformats.org/officeDocument/2006/relationships/slideLayout" Target="../slideLayouts/slideLayout1.xml"/><Relationship Id="rId2" Type="http://schemas.openxmlformats.org/officeDocument/2006/relationships/image" Target="../media/image88.jpeg"/><Relationship Id="rId1" Type="http://schemas.openxmlformats.org/officeDocument/2006/relationships/image" Target="../media/image87.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xml"/><Relationship Id="rId1" Type="http://schemas.openxmlformats.org/officeDocument/2006/relationships/image" Target="../media/image89.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xml"/><Relationship Id="rId1" Type="http://schemas.openxmlformats.org/officeDocument/2006/relationships/image" Target="../media/image90.jpeg"/></Relationships>
</file>

<file path=ppt/slides/_rels/slide45.xml.rels><?xml version="1.0" encoding="UTF-8" standalone="yes"?>
<Relationships xmlns="http://schemas.openxmlformats.org/package/2006/relationships"><Relationship Id="rId4" Type="http://schemas.openxmlformats.org/officeDocument/2006/relationships/notesSlide" Target="../notesSlides/notesSlide44.xml"/><Relationship Id="rId3" Type="http://schemas.openxmlformats.org/officeDocument/2006/relationships/slideLayout" Target="../slideLayouts/slideLayout1.xml"/><Relationship Id="rId2" Type="http://schemas.openxmlformats.org/officeDocument/2006/relationships/image" Target="../media/image92.jpeg"/><Relationship Id="rId1" Type="http://schemas.openxmlformats.org/officeDocument/2006/relationships/image" Target="../media/image91.jpe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47.xml.rels><?xml version="1.0" encoding="UTF-8" standalone="yes"?>
<Relationships xmlns="http://schemas.openxmlformats.org/package/2006/relationships"><Relationship Id="rId5" Type="http://schemas.openxmlformats.org/officeDocument/2006/relationships/notesSlide" Target="../notesSlides/notesSlide46.xml"/><Relationship Id="rId4" Type="http://schemas.openxmlformats.org/officeDocument/2006/relationships/slideLayout" Target="../slideLayouts/slideLayout1.xml"/><Relationship Id="rId3" Type="http://schemas.openxmlformats.org/officeDocument/2006/relationships/image" Target="../media/image79.jpeg"/><Relationship Id="rId2" Type="http://schemas.openxmlformats.org/officeDocument/2006/relationships/image" Target="../media/image94.png"/><Relationship Id="rId1" Type="http://schemas.openxmlformats.org/officeDocument/2006/relationships/image" Target="../media/image93.jpeg"/></Relationships>
</file>

<file path=ppt/slides/_rels/slide48.xml.rels><?xml version="1.0" encoding="UTF-8" standalone="yes"?>
<Relationships xmlns="http://schemas.openxmlformats.org/package/2006/relationships"><Relationship Id="rId5" Type="http://schemas.openxmlformats.org/officeDocument/2006/relationships/notesSlide" Target="../notesSlides/notesSlide47.xml"/><Relationship Id="rId4" Type="http://schemas.openxmlformats.org/officeDocument/2006/relationships/slideLayout" Target="../slideLayouts/slideLayout1.xml"/><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image" Target="../media/image95.jpeg"/></Relationships>
</file>

<file path=ppt/slides/_rels/slide49.xml.rels><?xml version="1.0" encoding="UTF-8" standalone="yes"?>
<Relationships xmlns="http://schemas.openxmlformats.org/package/2006/relationships"><Relationship Id="rId4" Type="http://schemas.openxmlformats.org/officeDocument/2006/relationships/notesSlide" Target="../notesSlides/notesSlide48.xml"/><Relationship Id="rId3" Type="http://schemas.openxmlformats.org/officeDocument/2006/relationships/slideLayout" Target="../slideLayouts/slideLayout1.xml"/><Relationship Id="rId2" Type="http://schemas.openxmlformats.org/officeDocument/2006/relationships/tags" Target="../tags/tag106.xml"/><Relationship Id="rId1" Type="http://schemas.openxmlformats.org/officeDocument/2006/relationships/tags" Target="../tags/tag10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descr="CCL-2"/>
          <p:cNvPicPr>
            <a:picLocks noChangeAspect="1"/>
          </p:cNvPicPr>
          <p:nvPr/>
        </p:nvPicPr>
        <p:blipFill>
          <a:blip r:embed="rId1"/>
          <a:srcRect t="5914" b="36198"/>
          <a:stretch>
            <a:fillRect/>
          </a:stretch>
        </p:blipFill>
        <p:spPr>
          <a:xfrm>
            <a:off x="0" y="0"/>
            <a:ext cx="9144000" cy="3317240"/>
          </a:xfrm>
          <a:prstGeom prst="rect">
            <a:avLst/>
          </a:prstGeom>
        </p:spPr>
      </p:pic>
      <p:sp>
        <p:nvSpPr>
          <p:cNvPr id="17" name="矩形 16"/>
          <p:cNvSpPr/>
          <p:nvPr/>
        </p:nvSpPr>
        <p:spPr>
          <a:xfrm>
            <a:off x="0" y="15240"/>
            <a:ext cx="9147810" cy="3302000"/>
          </a:xfrm>
          <a:prstGeom prst="rect">
            <a:avLst/>
          </a:prstGeom>
          <a:solidFill>
            <a:schemeClr val="bg1">
              <a:alpha val="3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59" name="矩形 58"/>
          <p:cNvSpPr/>
          <p:nvPr/>
        </p:nvSpPr>
        <p:spPr>
          <a:xfrm>
            <a:off x="535940" y="3236595"/>
            <a:ext cx="4149725" cy="21336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5" name="图片 4" descr="cjm小"/>
          <p:cNvPicPr>
            <a:picLocks noChangeAspect="1"/>
          </p:cNvPicPr>
          <p:nvPr/>
        </p:nvPicPr>
        <p:blipFill>
          <a:blip r:embed="rId2"/>
          <a:stretch>
            <a:fillRect/>
          </a:stretch>
        </p:blipFill>
        <p:spPr>
          <a:xfrm>
            <a:off x="7701280" y="3912235"/>
            <a:ext cx="999490" cy="560705"/>
          </a:xfrm>
          <a:prstGeom prst="rect">
            <a:avLst/>
          </a:prstGeom>
        </p:spPr>
      </p:pic>
      <p:cxnSp>
        <p:nvCxnSpPr>
          <p:cNvPr id="6" name="直接连接符 5"/>
          <p:cNvCxnSpPr/>
          <p:nvPr/>
        </p:nvCxnSpPr>
        <p:spPr>
          <a:xfrm>
            <a:off x="7552055" y="3872865"/>
            <a:ext cx="0" cy="779780"/>
          </a:xfrm>
          <a:prstGeom prst="line">
            <a:avLst/>
          </a:prstGeom>
          <a:ln>
            <a:solidFill>
              <a:schemeClr val="tx1"/>
            </a:solidFill>
          </a:ln>
        </p:spPr>
        <p:style>
          <a:lnRef idx="3">
            <a:schemeClr val="accent1"/>
          </a:lnRef>
          <a:fillRef idx="0">
            <a:srgbClr val="FFFFFF"/>
          </a:fillRef>
          <a:effectRef idx="0">
            <a:srgbClr val="FFFFFF"/>
          </a:effectRef>
          <a:fontRef idx="minor">
            <a:schemeClr val="tx1"/>
          </a:fontRef>
        </p:style>
      </p:cxnSp>
      <p:sp>
        <p:nvSpPr>
          <p:cNvPr id="9" name="矩形 8"/>
          <p:cNvSpPr/>
          <p:nvPr/>
        </p:nvSpPr>
        <p:spPr>
          <a:xfrm>
            <a:off x="4932045" y="3796665"/>
            <a:ext cx="2531110" cy="783590"/>
          </a:xfrm>
          <a:prstGeom prst="rect">
            <a:avLst/>
          </a:prstGeom>
        </p:spPr>
        <p:txBody>
          <a:bodyPr wrap="square">
            <a:spAutoFit/>
          </a:bodyPr>
          <a:lstStyle/>
          <a:p>
            <a:pPr algn="r">
              <a:lnSpc>
                <a:spcPct val="150000"/>
              </a:lnSpc>
              <a:buClrTx/>
              <a:buSzTx/>
              <a:buFontTx/>
            </a:pPr>
            <a:r>
              <a:rPr lang="en-US" altLang="zh-CN" sz="1000" b="1" dirty="0">
                <a:effectLst/>
                <a:latin typeface="方正屏显雅宋简体" panose="02010600010101010101" charset="-122"/>
                <a:ea typeface="方正屏显雅宋简体" panose="02010600010101010101" charset="-122"/>
                <a:cs typeface="方正屏显雅宋简体" panose="02010600010101010101" charset="-122"/>
              </a:rPr>
              <a:t>Jiangsu Xiecheng Intelligent Equipment Co., Ltd.</a:t>
            </a:r>
            <a:endParaRPr lang="en-US" altLang="zh-CN" sz="1000" b="1" dirty="0">
              <a:effectLst/>
              <a:latin typeface="方正屏显雅宋简体" panose="02010600010101010101" charset="-122"/>
              <a:ea typeface="方正屏显雅宋简体" panose="02010600010101010101" charset="-122"/>
              <a:cs typeface="方正屏显雅宋简体" panose="02010600010101010101" charset="-122"/>
            </a:endParaRPr>
          </a:p>
          <a:p>
            <a:pPr algn="r">
              <a:lnSpc>
                <a:spcPct val="150000"/>
              </a:lnSpc>
              <a:buClrTx/>
              <a:buSzTx/>
              <a:buFontTx/>
            </a:pPr>
            <a:r>
              <a:rPr lang="en-US" altLang="zh-CN" sz="1000" b="1" dirty="0">
                <a:effectLst/>
                <a:latin typeface="方正屏显雅宋简体" panose="02010600010101010101" charset="-122"/>
                <a:ea typeface="方正屏显雅宋简体" panose="02010600010101010101" charset="-122"/>
                <a:cs typeface="方正屏显雅宋简体" panose="02010600010101010101" charset="-122"/>
              </a:rPr>
              <a:t>G.M./Grammy Wang</a:t>
            </a:r>
            <a:endParaRPr lang="en-US" altLang="zh-CN" sz="1000" b="1" dirty="0">
              <a:effectLst/>
              <a:latin typeface="方正屏显雅宋简体" panose="02010600010101010101" charset="-122"/>
              <a:ea typeface="方正屏显雅宋简体" panose="02010600010101010101" charset="-122"/>
              <a:cs typeface="方正屏显雅宋简体" panose="02010600010101010101" charset="-122"/>
            </a:endParaRPr>
          </a:p>
        </p:txBody>
      </p:sp>
      <p:sp>
        <p:nvSpPr>
          <p:cNvPr id="10" name="矩形 9"/>
          <p:cNvSpPr/>
          <p:nvPr/>
        </p:nvSpPr>
        <p:spPr>
          <a:xfrm>
            <a:off x="488315" y="2610485"/>
            <a:ext cx="6121400" cy="583565"/>
          </a:xfrm>
          <a:prstGeom prst="rect">
            <a:avLst/>
          </a:prstGeom>
        </p:spPr>
        <p:txBody>
          <a:bodyPr wrap="square">
            <a:spAutoFit/>
          </a:bodyPr>
          <a:lstStyle/>
          <a:p>
            <a:pPr marR="0" defTabSz="914400">
              <a:buClrTx/>
              <a:buSzTx/>
              <a:buFontTx/>
              <a:buNone/>
              <a:defRPr/>
            </a:pPr>
            <a:r>
              <a:rPr lang="en-US" altLang="zh-CN" sz="3200" b="1" noProof="0" dirty="0">
                <a:solidFill>
                  <a:schemeClr val="tx1"/>
                </a:solidFill>
                <a:effectLst>
                  <a:outerShdw blurRad="38100" dist="38100" dir="2700000" algn="tl">
                    <a:srgbClr val="000000">
                      <a:alpha val="43137"/>
                    </a:srgbClr>
                  </a:outerShdw>
                </a:effectLst>
                <a:latin typeface="方正屏显雅宋简体" panose="02010600010101010101" charset="-122"/>
                <a:ea typeface="方正屏显雅宋简体" panose="02010600010101010101" charset="-122"/>
                <a:cs typeface="汉仪中宋S" panose="00020600040101010101" charset="-122"/>
                <a:sym typeface="+mn-ea"/>
              </a:rPr>
              <a:t>Coating Line Project</a:t>
            </a:r>
            <a:endParaRPr lang="en-US" altLang="zh-CN" sz="3200" b="1" noProof="0" dirty="0">
              <a:solidFill>
                <a:schemeClr val="tx1"/>
              </a:solidFill>
              <a:effectLst>
                <a:outerShdw blurRad="38100" dist="38100" dir="2700000" algn="tl">
                  <a:srgbClr val="000000">
                    <a:alpha val="43137"/>
                  </a:srgbClr>
                </a:outerShdw>
              </a:effectLst>
              <a:latin typeface="方正屏显雅宋简体" panose="02010600010101010101" charset="-122"/>
              <a:ea typeface="方正屏显雅宋简体" panose="02010600010101010101" charset="-122"/>
              <a:cs typeface="汉仪中宋S" panose="00020600040101010101" charset="-122"/>
              <a:sym typeface="+mn-ea"/>
            </a:endParaRPr>
          </a:p>
        </p:txBody>
      </p:sp>
      <p:sp>
        <p:nvSpPr>
          <p:cNvPr id="11" name="矩形 10"/>
          <p:cNvSpPr/>
          <p:nvPr/>
        </p:nvSpPr>
        <p:spPr>
          <a:xfrm>
            <a:off x="535940" y="3461385"/>
            <a:ext cx="4149090" cy="1014730"/>
          </a:xfrm>
          <a:prstGeom prst="rect">
            <a:avLst/>
          </a:prstGeom>
        </p:spPr>
        <p:txBody>
          <a:bodyPr wrap="square">
            <a:spAutoFit/>
          </a:bodyPr>
          <a:p>
            <a:pPr marL="0" lvl="0" algn="l">
              <a:lnSpc>
                <a:spcPct val="150000"/>
              </a:lnSpc>
              <a:buClrTx/>
              <a:buSzTx/>
              <a:buFontTx/>
              <a:buNone/>
            </a:pPr>
            <a:r>
              <a:rPr lang="en-US" altLang="zh-CN" sz="1600" b="1" dirty="0">
                <a:solidFill>
                  <a:schemeClr val="tx1">
                    <a:lumMod val="50000"/>
                    <a:lumOff val="50000"/>
                  </a:schemeClr>
                </a:solidFill>
                <a:latin typeface="方正屏显雅宋简体" panose="02010600010101010101" charset="-122"/>
                <a:ea typeface="方正屏显雅宋简体" panose="02010600010101010101" charset="-122"/>
                <a:cs typeface="方正屏显雅宋简体" panose="02010600010101010101" charset="-122"/>
                <a:sym typeface="+mn-ea"/>
              </a:rPr>
              <a:t>CJMHCTZ</a:t>
            </a:r>
            <a:r>
              <a:rPr lang="en-US" altLang="zh-CN" sz="1600" b="1" dirty="0">
                <a:solidFill>
                  <a:schemeClr val="tx1">
                    <a:lumMod val="50000"/>
                    <a:lumOff val="50000"/>
                  </a:schemeClr>
                </a:solidFill>
                <a:latin typeface="方正屏显雅宋简体" panose="02010600010101010101" charset="-122"/>
                <a:ea typeface="方正屏显雅宋简体" panose="02010600010101010101" charset="-122"/>
                <a:cs typeface="方正屏显雅宋简体" panose="02010600010101010101" charset="-122"/>
                <a:sym typeface="+mn-ea"/>
              </a:rPr>
              <a:t>— Energy Efficient Type</a:t>
            </a:r>
            <a:endParaRPr lang="en-US" altLang="zh-CN" sz="1600" b="1" dirty="0">
              <a:solidFill>
                <a:schemeClr val="tx1">
                  <a:lumMod val="50000"/>
                  <a:lumOff val="50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a:p>
            <a:pPr marL="0" lvl="0" indent="0">
              <a:lnSpc>
                <a:spcPct val="150000"/>
              </a:lnSpc>
              <a:spcBef>
                <a:spcPct val="0"/>
              </a:spcBef>
              <a:buFontTx/>
              <a:buNone/>
            </a:pPr>
            <a:r>
              <a:rPr lang="en-US" altLang="zh-CN" sz="1200" b="1" dirty="0">
                <a:solidFill>
                  <a:schemeClr val="tx1"/>
                </a:solidFill>
                <a:effectLst/>
                <a:latin typeface="方正屏显雅宋简体" panose="02010600010101010101" charset="-122"/>
                <a:ea typeface="方正屏显雅宋简体" panose="02010600010101010101" charset="-122"/>
                <a:cs typeface="方正屏显雅宋简体" panose="02010600010101010101" charset="-122"/>
                <a:sym typeface="+mn-ea"/>
              </a:rPr>
              <a:t>Intelligent Aluminum Coil Cleaning &amp; Coating Production Line </a:t>
            </a:r>
            <a:endParaRPr lang="en-US" altLang="zh-CN" sz="1200" b="1" dirty="0">
              <a:solidFill>
                <a:schemeClr val="tx1"/>
              </a:solidFill>
              <a:effectLst/>
              <a:latin typeface="方正屏显雅宋简体" panose="02010600010101010101" charset="-122"/>
              <a:ea typeface="方正屏显雅宋简体" panose="02010600010101010101" charset="-122"/>
              <a:cs typeface="方正屏显雅宋简体" panose="02010600010101010101" charset="-122"/>
              <a:sym typeface="+mn-ea"/>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4000" advClick="0" advTm="0">
        <p14:vortex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outVertical)">
                                      <p:cBhvr>
                                        <p:cTn id="7" dur="500"/>
                                        <p:tgtEl>
                                          <p:spTgt spid="17"/>
                                        </p:tgtEl>
                                      </p:cBhvr>
                                    </p:animEffect>
                                  </p:childTnLst>
                                </p:cTn>
                              </p:par>
                            </p:childTnLst>
                          </p:cTn>
                        </p:par>
                        <p:par>
                          <p:cTn id="8" fill="hold">
                            <p:stCondLst>
                              <p:cond delay="500"/>
                            </p:stCondLst>
                            <p:childTnLst>
                              <p:par>
                                <p:cTn id="9" presetID="16" presetClass="entr" presetSubtype="37" fill="hold" grpId="0"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barn(outVertical)">
                                      <p:cBhvr>
                                        <p:cTn id="11" dur="500"/>
                                        <p:tgtEl>
                                          <p:spTgt spid="59"/>
                                        </p:tgtEl>
                                      </p:cBhvr>
                                    </p:animEffect>
                                  </p:childTnLst>
                                </p:cTn>
                              </p:par>
                              <p:par>
                                <p:cTn id="12" presetID="2" presetClass="entr" presetSubtype="2"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1+#ppt_w/2"/>
                                          </p:val>
                                        </p:tav>
                                        <p:tav tm="100000">
                                          <p:val>
                                            <p:strVal val="#ppt_x"/>
                                          </p:val>
                                        </p:tav>
                                      </p:tavLst>
                                    </p:anim>
                                    <p:anim calcmode="lin" valueType="num">
                                      <p:cBhvr additive="base">
                                        <p:cTn id="15" dur="500" fill="hold"/>
                                        <p:tgtEl>
                                          <p:spTgt spid="11"/>
                                        </p:tgtEl>
                                        <p:attrNameLst>
                                          <p:attrName>ppt_y</p:attrName>
                                        </p:attrNameLst>
                                      </p:cBhvr>
                                      <p:tavLst>
                                        <p:tav tm="0">
                                          <p:val>
                                            <p:strVal val="#ppt_y"/>
                                          </p:val>
                                        </p:tav>
                                        <p:tav tm="100000">
                                          <p:val>
                                            <p:strVal val="#ppt_y"/>
                                          </p:val>
                                        </p:tav>
                                      </p:tavLst>
                                    </p:anim>
                                  </p:childTnLst>
                                </p:cTn>
                              </p:par>
                            </p:childTnLst>
                          </p:cTn>
                        </p:par>
                        <p:par>
                          <p:cTn id="16" fill="hold">
                            <p:stCondLst>
                              <p:cond delay="1000"/>
                            </p:stCondLst>
                            <p:childTnLst>
                              <p:par>
                                <p:cTn id="17" presetID="2" presetClass="entr" presetSubtype="2"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1+#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1+#ppt_w/2"/>
                                          </p:val>
                                        </p:tav>
                                        <p:tav tm="100000">
                                          <p:val>
                                            <p:strVal val="#ppt_x"/>
                                          </p:val>
                                        </p:tav>
                                      </p:tavLst>
                                    </p:anim>
                                    <p:anim calcmode="lin" valueType="num">
                                      <p:cBhvr additive="base">
                                        <p:cTn id="24"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ldLvl="0" animBg="1"/>
      <p:bldP spid="59" grpId="0" bldLvl="0" animBg="1"/>
      <p:bldP spid="9" grpId="0"/>
      <p:bldP spid="10" grpId="0"/>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1"/>
          <a:srcRect t="16690" b="32580"/>
          <a:stretch>
            <a:fillRect/>
          </a:stretch>
        </p:blipFill>
        <p:spPr>
          <a:xfrm>
            <a:off x="0" y="-153670"/>
            <a:ext cx="9144000" cy="3095625"/>
          </a:xfrm>
          <a:prstGeom prst="rect">
            <a:avLst/>
          </a:prstGeom>
        </p:spPr>
      </p:pic>
      <p:sp>
        <p:nvSpPr>
          <p:cNvPr id="30" name="矩形 29"/>
          <p:cNvSpPr/>
          <p:nvPr/>
        </p:nvSpPr>
        <p:spPr>
          <a:xfrm>
            <a:off x="0" y="5101604"/>
            <a:ext cx="9144000" cy="4571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sp>
        <p:nvSpPr>
          <p:cNvPr id="19" name="矩形 18"/>
          <p:cNvSpPr/>
          <p:nvPr/>
        </p:nvSpPr>
        <p:spPr>
          <a:xfrm>
            <a:off x="0" y="-153670"/>
            <a:ext cx="9144000" cy="3095625"/>
          </a:xfrm>
          <a:prstGeom prst="rect">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27" name="矩形 26"/>
          <p:cNvSpPr/>
          <p:nvPr>
            <p:custDataLst>
              <p:tags r:id="rId2"/>
            </p:custDataLst>
          </p:nvPr>
        </p:nvSpPr>
        <p:spPr>
          <a:xfrm>
            <a:off x="429514" y="3809408"/>
            <a:ext cx="1426210" cy="275590"/>
          </a:xfrm>
          <a:prstGeom prst="rect">
            <a:avLst/>
          </a:prstGeom>
        </p:spPr>
        <p:txBody>
          <a:bodyPr wrap="none">
            <a:spAutoFit/>
          </a:bodyPr>
          <a:lstStyle/>
          <a:p>
            <a:pPr algn="ctr"/>
            <a:r>
              <a:rPr lang="en-US" altLang="zh-CN" sz="1200" b="1" dirty="0">
                <a:latin typeface="方正屏显雅宋简体" panose="02010600010101010101" charset="-122"/>
                <a:ea typeface="方正屏显雅宋简体" panose="02010600010101010101" charset="-122"/>
                <a:cs typeface="微软雅黑 Light" panose="020B0502040204020203" charset="-122"/>
              </a:rPr>
              <a:t>Company Profile</a:t>
            </a:r>
            <a:endParaRPr lang="en-US" altLang="zh-CN" sz="1200" b="1" dirty="0">
              <a:latin typeface="方正屏显雅宋简体" panose="02010600010101010101" charset="-122"/>
              <a:ea typeface="方正屏显雅宋简体" panose="02010600010101010101" charset="-122"/>
              <a:cs typeface="微软雅黑 Light" panose="020B0502040204020203" charset="-122"/>
            </a:endParaRPr>
          </a:p>
        </p:txBody>
      </p:sp>
      <p:grpSp>
        <p:nvGrpSpPr>
          <p:cNvPr id="28" name="组合 27"/>
          <p:cNvGrpSpPr/>
          <p:nvPr/>
        </p:nvGrpSpPr>
        <p:grpSpPr>
          <a:xfrm>
            <a:off x="1010285" y="2801620"/>
            <a:ext cx="7123430" cy="273050"/>
            <a:chOff x="1010741" y="2413679"/>
            <a:chExt cx="7123134" cy="236200"/>
          </a:xfrm>
          <a:solidFill>
            <a:srgbClr val="FF0000"/>
          </a:solidFill>
        </p:grpSpPr>
        <p:sp>
          <p:nvSpPr>
            <p:cNvPr id="41" name="矩形 40"/>
            <p:cNvSpPr/>
            <p:nvPr/>
          </p:nvSpPr>
          <p:spPr>
            <a:xfrm>
              <a:off x="1010741" y="2413679"/>
              <a:ext cx="263238" cy="236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sp>
          <p:nvSpPr>
            <p:cNvPr id="42" name="矩形 41"/>
            <p:cNvSpPr/>
            <p:nvPr/>
          </p:nvSpPr>
          <p:spPr>
            <a:xfrm>
              <a:off x="3309405" y="2413679"/>
              <a:ext cx="263238" cy="236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sp>
          <p:nvSpPr>
            <p:cNvPr id="43" name="矩形 42"/>
            <p:cNvSpPr/>
            <p:nvPr/>
          </p:nvSpPr>
          <p:spPr>
            <a:xfrm>
              <a:off x="5571973" y="2413679"/>
              <a:ext cx="263238" cy="236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sp>
          <p:nvSpPr>
            <p:cNvPr id="44" name="矩形 43"/>
            <p:cNvSpPr/>
            <p:nvPr/>
          </p:nvSpPr>
          <p:spPr>
            <a:xfrm>
              <a:off x="7870637" y="2413679"/>
              <a:ext cx="263238" cy="236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grpSp>
      <p:sp>
        <p:nvSpPr>
          <p:cNvPr id="45" name="矩形 44"/>
          <p:cNvSpPr/>
          <p:nvPr>
            <p:custDataLst>
              <p:tags r:id="rId3"/>
            </p:custDataLst>
          </p:nvPr>
        </p:nvSpPr>
        <p:spPr>
          <a:xfrm>
            <a:off x="2720405" y="3809408"/>
            <a:ext cx="1442085" cy="275590"/>
          </a:xfrm>
          <a:prstGeom prst="rect">
            <a:avLst/>
          </a:prstGeom>
        </p:spPr>
        <p:txBody>
          <a:bodyPr wrap="none">
            <a:spAutoFit/>
          </a:bodyPr>
          <a:lstStyle/>
          <a:p>
            <a:pPr algn="ctr"/>
            <a:r>
              <a:rPr lang="en-US" altLang="zh-CN" sz="1200" b="1" dirty="0">
                <a:latin typeface="方正屏显雅宋简体" panose="02010600010101010101" charset="-122"/>
                <a:ea typeface="方正屏显雅宋简体" panose="02010600010101010101" charset="-122"/>
              </a:rPr>
              <a:t>Project Overview</a:t>
            </a:r>
            <a:endParaRPr lang="en-US" altLang="zh-CN" sz="1200" b="1" dirty="0">
              <a:latin typeface="方正屏显雅宋简体" panose="02010600010101010101" charset="-122"/>
              <a:ea typeface="方正屏显雅宋简体" panose="02010600010101010101" charset="-122"/>
            </a:endParaRPr>
          </a:p>
        </p:txBody>
      </p:sp>
      <p:sp>
        <p:nvSpPr>
          <p:cNvPr id="46" name="矩形 45"/>
          <p:cNvSpPr/>
          <p:nvPr>
            <p:custDataLst>
              <p:tags r:id="rId4"/>
            </p:custDataLst>
          </p:nvPr>
        </p:nvSpPr>
        <p:spPr>
          <a:xfrm>
            <a:off x="4863061" y="3809408"/>
            <a:ext cx="1758950" cy="460375"/>
          </a:xfrm>
          <a:prstGeom prst="rect">
            <a:avLst/>
          </a:prstGeom>
        </p:spPr>
        <p:txBody>
          <a:bodyPr wrap="none">
            <a:spAutoFit/>
          </a:bodyPr>
          <a:lstStyle/>
          <a:p>
            <a:pPr algn="ctr"/>
            <a:r>
              <a:rPr lang="en-US" altLang="zh-CN" sz="1200" b="1" dirty="0">
                <a:latin typeface="方正屏显雅宋简体" panose="02010600010101010101" charset="-122"/>
                <a:ea typeface="方正屏显雅宋简体" panose="02010600010101010101" charset="-122"/>
              </a:rPr>
              <a:t>Key Innovations </a:t>
            </a:r>
            <a:endParaRPr lang="en-US" altLang="zh-CN" sz="1200" b="1" dirty="0">
              <a:latin typeface="方正屏显雅宋简体" panose="02010600010101010101" charset="-122"/>
              <a:ea typeface="方正屏显雅宋简体" panose="02010600010101010101" charset="-122"/>
            </a:endParaRPr>
          </a:p>
          <a:p>
            <a:pPr algn="ctr"/>
            <a:r>
              <a:rPr lang="en-US" altLang="zh-CN" sz="1200" b="1" dirty="0">
                <a:latin typeface="方正屏显雅宋简体" panose="02010600010101010101" charset="-122"/>
                <a:ea typeface="方正屏显雅宋简体" panose="02010600010101010101" charset="-122"/>
              </a:rPr>
              <a:t>&amp; Technical Features</a:t>
            </a:r>
            <a:endParaRPr lang="en-US" altLang="zh-CN" sz="1200" b="1" dirty="0">
              <a:latin typeface="方正屏显雅宋简体" panose="02010600010101010101" charset="-122"/>
              <a:ea typeface="方正屏显雅宋简体" panose="02010600010101010101" charset="-122"/>
            </a:endParaRPr>
          </a:p>
        </p:txBody>
      </p:sp>
      <p:sp>
        <p:nvSpPr>
          <p:cNvPr id="51" name="矩形 50"/>
          <p:cNvSpPr/>
          <p:nvPr>
            <p:custDataLst>
              <p:tags r:id="rId5"/>
            </p:custDataLst>
          </p:nvPr>
        </p:nvSpPr>
        <p:spPr>
          <a:xfrm>
            <a:off x="7241282" y="3801153"/>
            <a:ext cx="1546860" cy="460375"/>
          </a:xfrm>
          <a:prstGeom prst="rect">
            <a:avLst/>
          </a:prstGeom>
        </p:spPr>
        <p:txBody>
          <a:bodyPr wrap="none">
            <a:spAutoFit/>
          </a:bodyPr>
          <a:lstStyle/>
          <a:p>
            <a:pPr algn="ctr"/>
            <a:r>
              <a:rPr lang="en-US" altLang="zh-CN" sz="1200" b="1" dirty="0">
                <a:latin typeface="方正屏显雅宋简体" panose="02010600010101010101" charset="-122"/>
                <a:ea typeface="方正屏显雅宋简体" panose="02010600010101010101" charset="-122"/>
                <a:cs typeface="微软雅黑 Light" panose="020B0502040204020203" charset="-122"/>
              </a:rPr>
              <a:t>Technical Service </a:t>
            </a:r>
            <a:endParaRPr lang="en-US" altLang="zh-CN" sz="1200" b="1" dirty="0">
              <a:latin typeface="方正屏显雅宋简体" panose="02010600010101010101" charset="-122"/>
              <a:ea typeface="方正屏显雅宋简体" panose="02010600010101010101" charset="-122"/>
              <a:cs typeface="微软雅黑 Light" panose="020B0502040204020203" charset="-122"/>
            </a:endParaRPr>
          </a:p>
          <a:p>
            <a:pPr algn="ctr"/>
            <a:r>
              <a:rPr lang="en-US" altLang="zh-CN" sz="1200" b="1" dirty="0">
                <a:latin typeface="方正屏显雅宋简体" panose="02010600010101010101" charset="-122"/>
                <a:ea typeface="方正屏显雅宋简体" panose="02010600010101010101" charset="-122"/>
                <a:cs typeface="微软雅黑 Light" panose="020B0502040204020203" charset="-122"/>
              </a:rPr>
              <a:t>&amp; Case Studies</a:t>
            </a:r>
            <a:endParaRPr lang="en-US" altLang="zh-CN" sz="1200" b="1" dirty="0">
              <a:latin typeface="方正屏显雅宋简体" panose="02010600010101010101" charset="-122"/>
              <a:ea typeface="方正屏显雅宋简体" panose="02010600010101010101" charset="-122"/>
              <a:cs typeface="微软雅黑 Light" panose="020B0502040204020203" charset="-122"/>
            </a:endParaRPr>
          </a:p>
        </p:txBody>
      </p:sp>
      <p:sp>
        <p:nvSpPr>
          <p:cNvPr id="56" name="矩形 55"/>
          <p:cNvSpPr/>
          <p:nvPr>
            <p:custDataLst>
              <p:tags r:id="rId6"/>
            </p:custDataLst>
          </p:nvPr>
        </p:nvSpPr>
        <p:spPr>
          <a:xfrm>
            <a:off x="687288" y="3298979"/>
            <a:ext cx="948055" cy="337185"/>
          </a:xfrm>
          <a:prstGeom prst="rect">
            <a:avLst/>
          </a:prstGeom>
        </p:spPr>
        <p:txBody>
          <a:bodyPr wrap="none">
            <a:spAutoFit/>
          </a:bodyPr>
          <a:lstStyle/>
          <a:p>
            <a:pPr algn="ctr"/>
            <a:r>
              <a:rPr lang="en-US" altLang="zh-CN" sz="1600" b="1" dirty="0">
                <a:latin typeface="方正屏显雅宋简体" panose="02010600010101010101" charset="-122"/>
                <a:ea typeface="方正屏显雅宋简体" panose="02010600010101010101" charset="-122"/>
              </a:rPr>
              <a:t>PART-1</a:t>
            </a:r>
            <a:endParaRPr lang="en-US" altLang="zh-CN" sz="1600" b="1" dirty="0">
              <a:latin typeface="方正屏显雅宋简体" panose="02010600010101010101" charset="-122"/>
              <a:ea typeface="方正屏显雅宋简体" panose="02010600010101010101" charset="-122"/>
            </a:endParaRPr>
          </a:p>
        </p:txBody>
      </p:sp>
      <p:sp>
        <p:nvSpPr>
          <p:cNvPr id="57" name="矩形 56"/>
          <p:cNvSpPr/>
          <p:nvPr>
            <p:custDataLst>
              <p:tags r:id="rId7"/>
            </p:custDataLst>
          </p:nvPr>
        </p:nvSpPr>
        <p:spPr>
          <a:xfrm>
            <a:off x="2959387" y="3298979"/>
            <a:ext cx="962660" cy="337185"/>
          </a:xfrm>
          <a:prstGeom prst="rect">
            <a:avLst/>
          </a:prstGeom>
        </p:spPr>
        <p:txBody>
          <a:bodyPr wrap="none">
            <a:spAutoFit/>
          </a:bodyPr>
          <a:lstStyle/>
          <a:p>
            <a:pPr lvl="0" algn="ctr"/>
            <a:r>
              <a:rPr lang="en-US" altLang="zh-CN" sz="1600" b="1" dirty="0">
                <a:latin typeface="方正屏显雅宋简体" panose="02010600010101010101" charset="-122"/>
                <a:ea typeface="方正屏显雅宋简体" panose="02010600010101010101" charset="-122"/>
                <a:sym typeface="+mn-ea"/>
              </a:rPr>
              <a:t>PART-2</a:t>
            </a:r>
            <a:endParaRPr lang="en-US" altLang="zh-CN" sz="1600" b="1" dirty="0">
              <a:latin typeface="方正屏显雅宋简体" panose="02010600010101010101" charset="-122"/>
              <a:ea typeface="方正屏显雅宋简体" panose="02010600010101010101" charset="-122"/>
              <a:sym typeface="+mn-ea"/>
            </a:endParaRPr>
          </a:p>
        </p:txBody>
      </p:sp>
      <p:sp>
        <p:nvSpPr>
          <p:cNvPr id="58" name="矩形 57"/>
          <p:cNvSpPr/>
          <p:nvPr>
            <p:custDataLst>
              <p:tags r:id="rId8"/>
            </p:custDataLst>
          </p:nvPr>
        </p:nvSpPr>
        <p:spPr>
          <a:xfrm>
            <a:off x="5240250" y="3314854"/>
            <a:ext cx="962660" cy="337185"/>
          </a:xfrm>
          <a:prstGeom prst="rect">
            <a:avLst/>
          </a:prstGeom>
        </p:spPr>
        <p:txBody>
          <a:bodyPr wrap="none">
            <a:spAutoFit/>
          </a:bodyPr>
          <a:lstStyle/>
          <a:p>
            <a:pPr lvl="0" algn="ctr"/>
            <a:r>
              <a:rPr lang="en-US" altLang="zh-CN" sz="1600" b="1" dirty="0">
                <a:latin typeface="方正屏显雅宋简体" panose="02010600010101010101" charset="-122"/>
                <a:ea typeface="方正屏显雅宋简体" panose="02010600010101010101" charset="-122"/>
                <a:sym typeface="+mn-ea"/>
              </a:rPr>
              <a:t>PART-3</a:t>
            </a:r>
            <a:endParaRPr lang="en-US" altLang="zh-CN" sz="1600" b="1" dirty="0">
              <a:latin typeface="方正屏显雅宋简体" panose="02010600010101010101" charset="-122"/>
              <a:ea typeface="方正屏显雅宋简体" panose="02010600010101010101" charset="-122"/>
              <a:sym typeface="+mn-ea"/>
            </a:endParaRPr>
          </a:p>
        </p:txBody>
      </p:sp>
      <p:sp>
        <p:nvSpPr>
          <p:cNvPr id="59" name="矩形 58"/>
          <p:cNvSpPr/>
          <p:nvPr>
            <p:custDataLst>
              <p:tags r:id="rId9"/>
            </p:custDataLst>
          </p:nvPr>
        </p:nvSpPr>
        <p:spPr>
          <a:xfrm>
            <a:off x="7560065" y="3298979"/>
            <a:ext cx="962660" cy="337185"/>
          </a:xfrm>
          <a:prstGeom prst="rect">
            <a:avLst/>
          </a:prstGeom>
        </p:spPr>
        <p:txBody>
          <a:bodyPr wrap="none">
            <a:spAutoFit/>
          </a:bodyPr>
          <a:lstStyle/>
          <a:p>
            <a:pPr lvl="0" algn="ctr"/>
            <a:r>
              <a:rPr lang="en-US" altLang="zh-CN" sz="1600" b="1" dirty="0">
                <a:latin typeface="方正屏显雅宋简体" panose="02010600010101010101" charset="-122"/>
                <a:ea typeface="方正屏显雅宋简体" panose="02010600010101010101" charset="-122"/>
                <a:sym typeface="+mn-ea"/>
              </a:rPr>
              <a:t>PART-4</a:t>
            </a:r>
            <a:endParaRPr lang="en-US" altLang="zh-CN" sz="1600" b="1" dirty="0">
              <a:latin typeface="方正屏显雅宋简体" panose="02010600010101010101" charset="-122"/>
              <a:ea typeface="方正屏显雅宋简体" panose="02010600010101010101" charset="-122"/>
              <a:sym typeface="+mn-ea"/>
            </a:endParaRPr>
          </a:p>
        </p:txBody>
      </p:sp>
      <p:sp>
        <p:nvSpPr>
          <p:cNvPr id="8" name="矩形 7"/>
          <p:cNvSpPr/>
          <p:nvPr/>
        </p:nvSpPr>
        <p:spPr>
          <a:xfrm>
            <a:off x="2390775" y="685165"/>
            <a:ext cx="4124325" cy="1568450"/>
          </a:xfrm>
          <a:prstGeom prst="rect">
            <a:avLst/>
          </a:prstGeom>
        </p:spPr>
        <p:txBody>
          <a:bodyPr wrap="none">
            <a:spAutoFit/>
          </a:bodyPr>
          <a:p>
            <a:pPr algn="l"/>
            <a:r>
              <a:rPr lang="en-US" altLang="zh-CN" sz="9600" b="1" dirty="0">
                <a:latin typeface="汉仪尚巍手书W" panose="00020600040101010101" pitchFamily="18" charset="-122"/>
                <a:ea typeface="汉仪尚巍手书W" panose="00020600040101010101" pitchFamily="18" charset="-122"/>
              </a:rPr>
              <a:t>Contents</a:t>
            </a:r>
            <a:endParaRPr lang="en-US" altLang="zh-CN" sz="9600" b="1" dirty="0">
              <a:latin typeface="汉仪尚巍手书W" panose="00020600040101010101" pitchFamily="18" charset="-122"/>
              <a:ea typeface="汉仪尚巍手书W" panose="00020600040101010101" pitchFamily="18"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outVertic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 calcmode="lin" valueType="num">
                                      <p:cBhvr additive="base">
                                        <p:cTn id="12" dur="500" fill="hold"/>
                                        <p:tgtEl>
                                          <p:spTgt spid="27"/>
                                        </p:tgtEl>
                                        <p:attrNameLst>
                                          <p:attrName>ppt_x</p:attrName>
                                        </p:attrNameLst>
                                      </p:cBhvr>
                                      <p:tavLst>
                                        <p:tav tm="0">
                                          <p:val>
                                            <p:strVal val="#ppt_x"/>
                                          </p:val>
                                        </p:tav>
                                        <p:tav tm="100000">
                                          <p:val>
                                            <p:strVal val="#ppt_x"/>
                                          </p:val>
                                        </p:tav>
                                      </p:tavLst>
                                    </p:anim>
                                    <p:anim calcmode="lin" valueType="num">
                                      <p:cBhvr additive="base">
                                        <p:cTn id="13" dur="500" fill="hold"/>
                                        <p:tgtEl>
                                          <p:spTgt spid="27"/>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45"/>
                                        </p:tgtEl>
                                        <p:attrNameLst>
                                          <p:attrName>style.visibility</p:attrName>
                                        </p:attrNameLst>
                                      </p:cBhvr>
                                      <p:to>
                                        <p:strVal val="visible"/>
                                      </p:to>
                                    </p:set>
                                    <p:anim calcmode="lin" valueType="num">
                                      <p:cBhvr additive="base">
                                        <p:cTn id="16" dur="500" fill="hold"/>
                                        <p:tgtEl>
                                          <p:spTgt spid="45"/>
                                        </p:tgtEl>
                                        <p:attrNameLst>
                                          <p:attrName>ppt_x</p:attrName>
                                        </p:attrNameLst>
                                      </p:cBhvr>
                                      <p:tavLst>
                                        <p:tav tm="0">
                                          <p:val>
                                            <p:strVal val="#ppt_x"/>
                                          </p:val>
                                        </p:tav>
                                        <p:tav tm="100000">
                                          <p:val>
                                            <p:strVal val="#ppt_x"/>
                                          </p:val>
                                        </p:tav>
                                      </p:tavLst>
                                    </p:anim>
                                    <p:anim calcmode="lin" valueType="num">
                                      <p:cBhvr additive="base">
                                        <p:cTn id="17" dur="500" fill="hold"/>
                                        <p:tgtEl>
                                          <p:spTgt spid="45"/>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46"/>
                                        </p:tgtEl>
                                        <p:attrNameLst>
                                          <p:attrName>style.visibility</p:attrName>
                                        </p:attrNameLst>
                                      </p:cBhvr>
                                      <p:to>
                                        <p:strVal val="visible"/>
                                      </p:to>
                                    </p:set>
                                    <p:anim calcmode="lin" valueType="num">
                                      <p:cBhvr additive="base">
                                        <p:cTn id="20" dur="500" fill="hold"/>
                                        <p:tgtEl>
                                          <p:spTgt spid="46"/>
                                        </p:tgtEl>
                                        <p:attrNameLst>
                                          <p:attrName>ppt_x</p:attrName>
                                        </p:attrNameLst>
                                      </p:cBhvr>
                                      <p:tavLst>
                                        <p:tav tm="0">
                                          <p:val>
                                            <p:strVal val="#ppt_x"/>
                                          </p:val>
                                        </p:tav>
                                        <p:tav tm="100000">
                                          <p:val>
                                            <p:strVal val="#ppt_x"/>
                                          </p:val>
                                        </p:tav>
                                      </p:tavLst>
                                    </p:anim>
                                    <p:anim calcmode="lin" valueType="num">
                                      <p:cBhvr additive="base">
                                        <p:cTn id="21" dur="500" fill="hold"/>
                                        <p:tgtEl>
                                          <p:spTgt spid="4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51"/>
                                        </p:tgtEl>
                                        <p:attrNameLst>
                                          <p:attrName>style.visibility</p:attrName>
                                        </p:attrNameLst>
                                      </p:cBhvr>
                                      <p:to>
                                        <p:strVal val="visible"/>
                                      </p:to>
                                    </p:set>
                                    <p:anim calcmode="lin" valueType="num">
                                      <p:cBhvr additive="base">
                                        <p:cTn id="24" dur="500" fill="hold"/>
                                        <p:tgtEl>
                                          <p:spTgt spid="51"/>
                                        </p:tgtEl>
                                        <p:attrNameLst>
                                          <p:attrName>ppt_x</p:attrName>
                                        </p:attrNameLst>
                                      </p:cBhvr>
                                      <p:tavLst>
                                        <p:tav tm="0">
                                          <p:val>
                                            <p:strVal val="#ppt_x"/>
                                          </p:val>
                                        </p:tav>
                                        <p:tav tm="100000">
                                          <p:val>
                                            <p:strVal val="#ppt_x"/>
                                          </p:val>
                                        </p:tav>
                                      </p:tavLst>
                                    </p:anim>
                                    <p:anim calcmode="lin" valueType="num">
                                      <p:cBhvr additive="base">
                                        <p:cTn id="25" dur="500" fill="hold"/>
                                        <p:tgtEl>
                                          <p:spTgt spid="51"/>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56"/>
                                        </p:tgtEl>
                                        <p:attrNameLst>
                                          <p:attrName>style.visibility</p:attrName>
                                        </p:attrNameLst>
                                      </p:cBhvr>
                                      <p:to>
                                        <p:strVal val="visible"/>
                                      </p:to>
                                    </p:set>
                                    <p:anim calcmode="lin" valueType="num">
                                      <p:cBhvr additive="base">
                                        <p:cTn id="28" dur="500" fill="hold"/>
                                        <p:tgtEl>
                                          <p:spTgt spid="56"/>
                                        </p:tgtEl>
                                        <p:attrNameLst>
                                          <p:attrName>ppt_x</p:attrName>
                                        </p:attrNameLst>
                                      </p:cBhvr>
                                      <p:tavLst>
                                        <p:tav tm="0">
                                          <p:val>
                                            <p:strVal val="#ppt_x"/>
                                          </p:val>
                                        </p:tav>
                                        <p:tav tm="100000">
                                          <p:val>
                                            <p:strVal val="#ppt_x"/>
                                          </p:val>
                                        </p:tav>
                                      </p:tavLst>
                                    </p:anim>
                                    <p:anim calcmode="lin" valueType="num">
                                      <p:cBhvr additive="base">
                                        <p:cTn id="29" dur="500" fill="hold"/>
                                        <p:tgtEl>
                                          <p:spTgt spid="56"/>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57"/>
                                        </p:tgtEl>
                                        <p:attrNameLst>
                                          <p:attrName>style.visibility</p:attrName>
                                        </p:attrNameLst>
                                      </p:cBhvr>
                                      <p:to>
                                        <p:strVal val="visible"/>
                                      </p:to>
                                    </p:set>
                                    <p:anim calcmode="lin" valueType="num">
                                      <p:cBhvr additive="base">
                                        <p:cTn id="32" dur="500" fill="hold"/>
                                        <p:tgtEl>
                                          <p:spTgt spid="57"/>
                                        </p:tgtEl>
                                        <p:attrNameLst>
                                          <p:attrName>ppt_x</p:attrName>
                                        </p:attrNameLst>
                                      </p:cBhvr>
                                      <p:tavLst>
                                        <p:tav tm="0">
                                          <p:val>
                                            <p:strVal val="#ppt_x"/>
                                          </p:val>
                                        </p:tav>
                                        <p:tav tm="100000">
                                          <p:val>
                                            <p:strVal val="#ppt_x"/>
                                          </p:val>
                                        </p:tav>
                                      </p:tavLst>
                                    </p:anim>
                                    <p:anim calcmode="lin" valueType="num">
                                      <p:cBhvr additive="base">
                                        <p:cTn id="33" dur="500" fill="hold"/>
                                        <p:tgtEl>
                                          <p:spTgt spid="5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58"/>
                                        </p:tgtEl>
                                        <p:attrNameLst>
                                          <p:attrName>style.visibility</p:attrName>
                                        </p:attrNameLst>
                                      </p:cBhvr>
                                      <p:to>
                                        <p:strVal val="visible"/>
                                      </p:to>
                                    </p:set>
                                    <p:anim calcmode="lin" valueType="num">
                                      <p:cBhvr additive="base">
                                        <p:cTn id="36" dur="500" fill="hold"/>
                                        <p:tgtEl>
                                          <p:spTgt spid="58"/>
                                        </p:tgtEl>
                                        <p:attrNameLst>
                                          <p:attrName>ppt_x</p:attrName>
                                        </p:attrNameLst>
                                      </p:cBhvr>
                                      <p:tavLst>
                                        <p:tav tm="0">
                                          <p:val>
                                            <p:strVal val="#ppt_x"/>
                                          </p:val>
                                        </p:tav>
                                        <p:tav tm="100000">
                                          <p:val>
                                            <p:strVal val="#ppt_x"/>
                                          </p:val>
                                        </p:tav>
                                      </p:tavLst>
                                    </p:anim>
                                    <p:anim calcmode="lin" valueType="num">
                                      <p:cBhvr additive="base">
                                        <p:cTn id="37" dur="500" fill="hold"/>
                                        <p:tgtEl>
                                          <p:spTgt spid="58"/>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59"/>
                                        </p:tgtEl>
                                        <p:attrNameLst>
                                          <p:attrName>style.visibility</p:attrName>
                                        </p:attrNameLst>
                                      </p:cBhvr>
                                      <p:to>
                                        <p:strVal val="visible"/>
                                      </p:to>
                                    </p:set>
                                    <p:anim calcmode="lin" valueType="num">
                                      <p:cBhvr additive="base">
                                        <p:cTn id="40" dur="500" fill="hold"/>
                                        <p:tgtEl>
                                          <p:spTgt spid="59"/>
                                        </p:tgtEl>
                                        <p:attrNameLst>
                                          <p:attrName>ppt_x</p:attrName>
                                        </p:attrNameLst>
                                      </p:cBhvr>
                                      <p:tavLst>
                                        <p:tav tm="0">
                                          <p:val>
                                            <p:strVal val="#ppt_x"/>
                                          </p:val>
                                        </p:tav>
                                        <p:tav tm="100000">
                                          <p:val>
                                            <p:strVal val="#ppt_x"/>
                                          </p:val>
                                        </p:tav>
                                      </p:tavLst>
                                    </p:anim>
                                    <p:anim calcmode="lin" valueType="num">
                                      <p:cBhvr additive="base">
                                        <p:cTn id="41" dur="500" fill="hold"/>
                                        <p:tgtEl>
                                          <p:spTgt spid="59"/>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28"/>
                                        </p:tgtEl>
                                        <p:attrNameLst>
                                          <p:attrName>style.visibility</p:attrName>
                                        </p:attrNameLst>
                                      </p:cBhvr>
                                      <p:to>
                                        <p:strVal val="visible"/>
                                      </p:to>
                                    </p:set>
                                    <p:anim calcmode="lin" valueType="num">
                                      <p:cBhvr additive="base">
                                        <p:cTn id="44" dur="500" fill="hold"/>
                                        <p:tgtEl>
                                          <p:spTgt spid="28"/>
                                        </p:tgtEl>
                                        <p:attrNameLst>
                                          <p:attrName>ppt_x</p:attrName>
                                        </p:attrNameLst>
                                      </p:cBhvr>
                                      <p:tavLst>
                                        <p:tav tm="0">
                                          <p:val>
                                            <p:strVal val="#ppt_x"/>
                                          </p:val>
                                        </p:tav>
                                        <p:tav tm="100000">
                                          <p:val>
                                            <p:strVal val="#ppt_x"/>
                                          </p:val>
                                        </p:tav>
                                      </p:tavLst>
                                    </p:anim>
                                    <p:anim calcmode="lin" valueType="num">
                                      <p:cBhvr additive="base">
                                        <p:cTn id="45"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ldLvl="0" animBg="1"/>
      <p:bldP spid="27" grpId="0"/>
      <p:bldP spid="45" grpId="0"/>
      <p:bldP spid="46" grpId="0"/>
      <p:bldP spid="51" grpId="0"/>
      <p:bldP spid="56" grpId="0"/>
      <p:bldP spid="57" grpId="0"/>
      <p:bldP spid="58" grpId="0"/>
      <p:bldP spid="5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a:blip r:embed="rId1">
            <a:extLst>
              <a:ext uri="{28A0092B-C50C-407E-A947-70E740481C1C}">
                <a14:useLocalDpi xmlns:a14="http://schemas.microsoft.com/office/drawing/2010/main" val="0"/>
              </a:ext>
            </a:extLst>
          </a:blip>
          <a:srcRect l="10832" r="10832"/>
          <a:stretch>
            <a:fillRect/>
          </a:stretch>
        </p:blipFill>
        <p:spPr>
          <a:xfrm>
            <a:off x="0" y="0"/>
            <a:ext cx="4077970" cy="5143500"/>
          </a:xfrm>
          <a:prstGeom prst="rect">
            <a:avLst/>
          </a:prstGeom>
        </p:spPr>
      </p:pic>
      <p:sp>
        <p:nvSpPr>
          <p:cNvPr id="43" name="矩形 42"/>
          <p:cNvSpPr/>
          <p:nvPr/>
        </p:nvSpPr>
        <p:spPr>
          <a:xfrm>
            <a:off x="3933882" y="2972044"/>
            <a:ext cx="348201" cy="1886557"/>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effectLst/>
              <a:latin typeface="方正屏显雅宋简体" panose="02010600010101010101" charset="-122"/>
              <a:ea typeface="方正屏显雅宋简体" panose="02010600010101010101" charset="-122"/>
            </a:endParaRPr>
          </a:p>
        </p:txBody>
      </p:sp>
      <p:sp>
        <p:nvSpPr>
          <p:cNvPr id="33" name="矩形 32"/>
          <p:cNvSpPr/>
          <p:nvPr/>
        </p:nvSpPr>
        <p:spPr>
          <a:xfrm>
            <a:off x="4600559" y="2090759"/>
            <a:ext cx="4122605" cy="460375"/>
          </a:xfrm>
          <a:prstGeom prst="rect">
            <a:avLst/>
          </a:prstGeom>
        </p:spPr>
        <p:txBody>
          <a:bodyPr wrap="square">
            <a:spAutoFit/>
          </a:bodyPr>
          <a:lstStyle/>
          <a:p>
            <a:pPr algn="ctr"/>
            <a:r>
              <a:rPr lang="en-US" altLang="zh-CN" sz="2400" b="1" dirty="0">
                <a:effectLst/>
                <a:latin typeface="方正屏显雅宋简体" panose="02010600010101010101" charset="-122"/>
                <a:ea typeface="方正屏显雅宋简体" panose="02010600010101010101" charset="-122"/>
                <a:cs typeface="方正屏显雅宋简体" panose="02010600010101010101" charset="-122"/>
              </a:rPr>
              <a:t>Company Profile</a:t>
            </a:r>
            <a:endParaRPr lang="en-US" altLang="zh-CN" sz="2400" b="1" dirty="0">
              <a:effectLst/>
              <a:latin typeface="方正屏显雅宋简体" panose="02010600010101010101" charset="-122"/>
              <a:ea typeface="方正屏显雅宋简体" panose="02010600010101010101" charset="-122"/>
              <a:cs typeface="方正屏显雅宋简体" panose="02010600010101010101" charset="-122"/>
            </a:endParaRPr>
          </a:p>
        </p:txBody>
      </p:sp>
      <p:sp>
        <p:nvSpPr>
          <p:cNvPr id="36" name="矩形 35"/>
          <p:cNvSpPr/>
          <p:nvPr/>
        </p:nvSpPr>
        <p:spPr>
          <a:xfrm>
            <a:off x="5622882" y="1211020"/>
            <a:ext cx="368878" cy="368878"/>
          </a:xfrm>
          <a:prstGeom prst="rect">
            <a:avLst/>
          </a:prstGeom>
          <a:solidFill>
            <a:srgbClr val="E600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effectLst/>
              <a:latin typeface="方正屏显雅宋简体" panose="02010600010101010101" charset="-122"/>
              <a:ea typeface="方正屏显雅宋简体" panose="02010600010101010101" charset="-122"/>
            </a:endParaRPr>
          </a:p>
        </p:txBody>
      </p:sp>
      <p:sp>
        <p:nvSpPr>
          <p:cNvPr id="46" name="矩形 45"/>
          <p:cNvSpPr/>
          <p:nvPr/>
        </p:nvSpPr>
        <p:spPr>
          <a:xfrm>
            <a:off x="6084578" y="1133854"/>
            <a:ext cx="1837761" cy="521970"/>
          </a:xfrm>
          <a:prstGeom prst="rect">
            <a:avLst/>
          </a:prstGeom>
        </p:spPr>
        <p:txBody>
          <a:bodyPr wrap="square">
            <a:spAutoFit/>
          </a:bodyPr>
          <a:lstStyle/>
          <a:p>
            <a:r>
              <a:rPr lang="en-US" altLang="zh-CN" sz="2800" b="1" dirty="0">
                <a:solidFill>
                  <a:schemeClr val="tx1"/>
                </a:solidFill>
                <a:effectLst/>
                <a:latin typeface="方正屏显雅宋简体" panose="02010600010101010101" charset="-122"/>
                <a:ea typeface="方正屏显雅宋简体" panose="02010600010101010101" charset="-122"/>
              </a:rPr>
              <a:t>PART-1</a:t>
            </a:r>
            <a:endParaRPr lang="en-US" altLang="zh-CN" sz="2800" b="1" dirty="0">
              <a:solidFill>
                <a:schemeClr val="tx1"/>
              </a:solidFill>
              <a:effectLst/>
              <a:latin typeface="方正屏显雅宋简体" panose="02010600010101010101" charset="-122"/>
              <a:ea typeface="方正屏显雅宋简体" panose="02010600010101010101" charset="-122"/>
            </a:endParaRPr>
          </a:p>
        </p:txBody>
      </p:sp>
      <p:sp>
        <p:nvSpPr>
          <p:cNvPr id="3" name="文本框 2"/>
          <p:cNvSpPr txBox="1"/>
          <p:nvPr/>
        </p:nvSpPr>
        <p:spPr>
          <a:xfrm>
            <a:off x="5413375" y="3000375"/>
            <a:ext cx="2894330" cy="737235"/>
          </a:xfrm>
          <a:prstGeom prst="rect">
            <a:avLst/>
          </a:prstGeom>
          <a:noFill/>
        </p:spPr>
        <p:txBody>
          <a:bodyPr wrap="square" rtlCol="0">
            <a:spAutoFit/>
          </a:bodyPr>
          <a:p>
            <a:r>
              <a:rPr lang="en-US" altLang="zh-CN" dirty="0">
                <a:latin typeface="方正屏显雅宋简体" panose="02010600010101010101" charset="-122"/>
                <a:ea typeface="方正屏显雅宋简体" panose="02010600010101010101" charset="-122"/>
              </a:rPr>
              <a:t>Jiangsu Xiecheng Intelligent Equipment Co., Ltd.</a:t>
            </a:r>
            <a:endParaRPr lang="en-US" altLang="zh-CN" dirty="0">
              <a:latin typeface="方正屏显雅宋简体" panose="02010600010101010101" charset="-122"/>
              <a:ea typeface="方正屏显雅宋简体" panose="02010600010101010101" charset="-122"/>
            </a:endParaRPr>
          </a:p>
          <a:p>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barn(outHorizontal)">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 calcmode="lin" valueType="num">
                                      <p:cBhvr additive="base">
                                        <p:cTn id="12" dur="500" fill="hold"/>
                                        <p:tgtEl>
                                          <p:spTgt spid="33"/>
                                        </p:tgtEl>
                                        <p:attrNameLst>
                                          <p:attrName>ppt_x</p:attrName>
                                        </p:attrNameLst>
                                      </p:cBhvr>
                                      <p:tavLst>
                                        <p:tav tm="0">
                                          <p:val>
                                            <p:strVal val="1+#ppt_w/2"/>
                                          </p:val>
                                        </p:tav>
                                        <p:tav tm="100000">
                                          <p:val>
                                            <p:strVal val="#ppt_x"/>
                                          </p:val>
                                        </p:tav>
                                      </p:tavLst>
                                    </p:anim>
                                    <p:anim calcmode="lin" valueType="num">
                                      <p:cBhvr additive="base">
                                        <p:cTn id="13" dur="500" fill="hold"/>
                                        <p:tgtEl>
                                          <p:spTgt spid="33"/>
                                        </p:tgtEl>
                                        <p:attrNameLst>
                                          <p:attrName>ppt_y</p:attrName>
                                        </p:attrNameLst>
                                      </p:cBhvr>
                                      <p:tavLst>
                                        <p:tav tm="0">
                                          <p:val>
                                            <p:strVal val="#ppt_y"/>
                                          </p:val>
                                        </p:tav>
                                        <p:tav tm="100000">
                                          <p:val>
                                            <p:strVal val="#ppt_y"/>
                                          </p:val>
                                        </p:tav>
                                      </p:tavLst>
                                    </p:anim>
                                  </p:childTnLst>
                                </p:cTn>
                              </p:par>
                              <p:par>
                                <p:cTn id="14" presetID="2" presetClass="entr" presetSubtype="2" fill="hold" grpId="0" nodeType="withEffect">
                                  <p:stCondLst>
                                    <p:cond delay="0"/>
                                  </p:stCondLst>
                                  <p:childTnLst>
                                    <p:set>
                                      <p:cBhvr>
                                        <p:cTn id="15" dur="1" fill="hold">
                                          <p:stCondLst>
                                            <p:cond delay="0"/>
                                          </p:stCondLst>
                                        </p:cTn>
                                        <p:tgtEl>
                                          <p:spTgt spid="36"/>
                                        </p:tgtEl>
                                        <p:attrNameLst>
                                          <p:attrName>style.visibility</p:attrName>
                                        </p:attrNameLst>
                                      </p:cBhvr>
                                      <p:to>
                                        <p:strVal val="visible"/>
                                      </p:to>
                                    </p:set>
                                    <p:anim calcmode="lin" valueType="num">
                                      <p:cBhvr additive="base">
                                        <p:cTn id="16" dur="500" fill="hold"/>
                                        <p:tgtEl>
                                          <p:spTgt spid="36"/>
                                        </p:tgtEl>
                                        <p:attrNameLst>
                                          <p:attrName>ppt_x</p:attrName>
                                        </p:attrNameLst>
                                      </p:cBhvr>
                                      <p:tavLst>
                                        <p:tav tm="0">
                                          <p:val>
                                            <p:strVal val="1+#ppt_w/2"/>
                                          </p:val>
                                        </p:tav>
                                        <p:tav tm="100000">
                                          <p:val>
                                            <p:strVal val="#ppt_x"/>
                                          </p:val>
                                        </p:tav>
                                      </p:tavLst>
                                    </p:anim>
                                    <p:anim calcmode="lin" valueType="num">
                                      <p:cBhvr additive="base">
                                        <p:cTn id="17" dur="500" fill="hold"/>
                                        <p:tgtEl>
                                          <p:spTgt spid="36"/>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0"/>
                                  </p:stCondLst>
                                  <p:childTnLst>
                                    <p:set>
                                      <p:cBhvr>
                                        <p:cTn id="19" dur="1" fill="hold">
                                          <p:stCondLst>
                                            <p:cond delay="0"/>
                                          </p:stCondLst>
                                        </p:cTn>
                                        <p:tgtEl>
                                          <p:spTgt spid="46"/>
                                        </p:tgtEl>
                                        <p:attrNameLst>
                                          <p:attrName>style.visibility</p:attrName>
                                        </p:attrNameLst>
                                      </p:cBhvr>
                                      <p:to>
                                        <p:strVal val="visible"/>
                                      </p:to>
                                    </p:set>
                                    <p:anim calcmode="lin" valueType="num">
                                      <p:cBhvr additive="base">
                                        <p:cTn id="20" dur="500" fill="hold"/>
                                        <p:tgtEl>
                                          <p:spTgt spid="46"/>
                                        </p:tgtEl>
                                        <p:attrNameLst>
                                          <p:attrName>ppt_x</p:attrName>
                                        </p:attrNameLst>
                                      </p:cBhvr>
                                      <p:tavLst>
                                        <p:tav tm="0">
                                          <p:val>
                                            <p:strVal val="1+#ppt_w/2"/>
                                          </p:val>
                                        </p:tav>
                                        <p:tav tm="100000">
                                          <p:val>
                                            <p:strVal val="#ppt_x"/>
                                          </p:val>
                                        </p:tav>
                                      </p:tavLst>
                                    </p:anim>
                                    <p:anim calcmode="lin" valueType="num">
                                      <p:cBhvr additive="base">
                                        <p:cTn id="21"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bldLvl="0" animBg="1"/>
      <p:bldP spid="33" grpId="0"/>
      <p:bldP spid="36" grpId="0" bldLvl="0" animBg="1"/>
      <p:bldP spid="4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181475" cy="313690"/>
            <a:chOff x="0" y="236200"/>
            <a:chExt cx="4181475"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2951480" cy="306705"/>
            </a:xfrm>
            <a:prstGeom prst="rect">
              <a:avLst/>
            </a:prstGeom>
          </p:spPr>
          <p:txBody>
            <a:bodyPr wrap="square">
              <a:spAutoFit/>
            </a:bodyPr>
            <a:p>
              <a:pPr algn="l">
                <a:lnSpc>
                  <a:spcPct val="100000"/>
                </a:lnSpc>
                <a:spcBef>
                  <a:spcPts val="0"/>
                </a:spcBef>
                <a:buClrTx/>
                <a:buSzTx/>
                <a:buFontTx/>
                <a:buNone/>
              </a:pPr>
              <a:r>
                <a:rPr lang="en-US" altLang="zh-CN" b="1" dirty="0">
                  <a:solidFill>
                    <a:schemeClr val="tx1">
                      <a:lumMod val="50000"/>
                      <a:lumOff val="50000"/>
                    </a:schemeClr>
                  </a:solidFill>
                  <a:latin typeface="方正屏显雅宋简体" panose="02010600010101010101" charset="-122"/>
                  <a:ea typeface="方正屏显雅宋简体" panose="02010600010101010101" charset="-122"/>
                  <a:sym typeface="+mn-ea"/>
                </a:rPr>
                <a:t>Collaboration &amp; Integrity</a:t>
              </a:r>
              <a:endParaRPr lang="en-US" altLang="zh-CN" b="1" dirty="0">
                <a:solidFill>
                  <a:schemeClr val="tx1">
                    <a:lumMod val="50000"/>
                    <a:lumOff val="50000"/>
                  </a:schemeClr>
                </a:solidFill>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9" name="文本框 8"/>
          <p:cNvSpPr txBox="1"/>
          <p:nvPr/>
        </p:nvSpPr>
        <p:spPr>
          <a:xfrm>
            <a:off x="1160145" y="2778125"/>
            <a:ext cx="7011670" cy="1617345"/>
          </a:xfrm>
          <a:prstGeom prst="rect">
            <a:avLst/>
          </a:prstGeom>
          <a:noFill/>
        </p:spPr>
        <p:txBody>
          <a:bodyPr wrap="square" rtlCol="0">
            <a:spAutoFit/>
          </a:bodyPr>
          <a:p>
            <a:pPr algn="ctr">
              <a:lnSpc>
                <a:spcPct val="120000"/>
              </a:lnSpc>
            </a:pPr>
            <a:r>
              <a:rPr lang="en-US" altLang="zh-CN" sz="3200">
                <a:solidFill>
                  <a:schemeClr val="tx1"/>
                </a:solidFill>
                <a:latin typeface="方正屏显雅宋简体" panose="02010600010101010101" charset="-122"/>
                <a:ea typeface="方正屏显雅宋简体" panose="02010600010101010101" charset="-122"/>
                <a:cs typeface="方正屏显雅宋简体" panose="02010600010101010101" charset="-122"/>
              </a:rPr>
              <a:t>Promises Made, Promises Kept.</a:t>
            </a:r>
            <a:endParaRPr lang="en-US" altLang="zh-CN" sz="3200">
              <a:solidFill>
                <a:schemeClr val="tx1"/>
              </a:solidFill>
              <a:latin typeface="方正屏显雅宋简体" panose="02010600010101010101" charset="-122"/>
              <a:ea typeface="方正屏显雅宋简体" panose="02010600010101010101" charset="-122"/>
              <a:cs typeface="方正屏显雅宋简体" panose="02010600010101010101" charset="-122"/>
            </a:endParaRPr>
          </a:p>
          <a:p>
            <a:pPr algn="ctr">
              <a:lnSpc>
                <a:spcPct val="80000"/>
              </a:lnSpc>
            </a:pPr>
            <a:endParaRPr lang="en-US" altLang="zh-CN" sz="1600">
              <a:solidFill>
                <a:srgbClr val="FF0000"/>
              </a:solidFill>
              <a:latin typeface="方正屏显雅宋简体" panose="02010600010101010101" charset="-122"/>
              <a:ea typeface="方正屏显雅宋简体" panose="02010600010101010101" charset="-122"/>
              <a:cs typeface="方正屏显雅宋简体" panose="02010600010101010101" charset="-122"/>
            </a:endParaRPr>
          </a:p>
          <a:p>
            <a:pPr algn="ctr">
              <a:lnSpc>
                <a:spcPct val="120000"/>
              </a:lnSpc>
            </a:pPr>
            <a:r>
              <a:rPr lang="en-US" altLang="zh-CN" sz="2000">
                <a:solidFill>
                  <a:srgbClr val="FF0000"/>
                </a:solidFill>
                <a:latin typeface="方正屏显雅宋简体" panose="02010600010101010101" charset="-122"/>
                <a:ea typeface="方正屏显雅宋简体" panose="02010600010101010101" charset="-122"/>
                <a:cs typeface="方正屏显雅宋简体" panose="02010600010101010101" charset="-122"/>
              </a:rPr>
              <a:t>20+ years of integrity in the metal industry. </a:t>
            </a:r>
            <a:endParaRPr lang="en-US" altLang="zh-CN" sz="2000">
              <a:solidFill>
                <a:srgbClr val="FF0000"/>
              </a:solidFill>
              <a:latin typeface="方正屏显雅宋简体" panose="02010600010101010101" charset="-122"/>
              <a:ea typeface="方正屏显雅宋简体" panose="02010600010101010101" charset="-122"/>
              <a:cs typeface="方正屏显雅宋简体" panose="02010600010101010101" charset="-122"/>
            </a:endParaRPr>
          </a:p>
          <a:p>
            <a:pPr algn="ctr">
              <a:lnSpc>
                <a:spcPct val="120000"/>
              </a:lnSpc>
            </a:pPr>
            <a:r>
              <a:rPr lang="en-US" altLang="zh-CN" sz="2000">
                <a:solidFill>
                  <a:srgbClr val="FF0000"/>
                </a:solidFill>
                <a:latin typeface="方正屏显雅宋简体" panose="02010600010101010101" charset="-122"/>
                <a:ea typeface="方正屏显雅宋简体" panose="02010600010101010101" charset="-122"/>
                <a:cs typeface="方正屏显雅宋简体" panose="02010600010101010101" charset="-122"/>
              </a:rPr>
              <a:t>No hype, just proven results and a dispute-free record.</a:t>
            </a:r>
            <a:endParaRPr lang="en-US" altLang="zh-CN" sz="2000">
              <a:solidFill>
                <a:srgbClr val="FF0000"/>
              </a:solidFill>
              <a:latin typeface="方正屏显雅宋简体" panose="02010600010101010101" charset="-122"/>
              <a:ea typeface="方正屏显雅宋简体" panose="02010600010101010101" charset="-122"/>
              <a:cs typeface="方正屏显雅宋简体" panose="02010600010101010101" charset="-122"/>
            </a:endParaRPr>
          </a:p>
        </p:txBody>
      </p:sp>
      <p:pic>
        <p:nvPicPr>
          <p:cNvPr id="7" name="图片 6"/>
          <p:cNvPicPr>
            <a:picLocks noChangeAspect="1"/>
          </p:cNvPicPr>
          <p:nvPr/>
        </p:nvPicPr>
        <p:blipFill>
          <a:blip r:embed="rId1"/>
          <a:stretch>
            <a:fillRect/>
          </a:stretch>
        </p:blipFill>
        <p:spPr>
          <a:xfrm>
            <a:off x="0" y="692785"/>
            <a:ext cx="9144000" cy="1795145"/>
          </a:xfrm>
          <a:prstGeom prst="rect">
            <a:avLst/>
          </a:prstGeom>
        </p:spPr>
      </p:pic>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协诚机械"/>
          <p:cNvPicPr>
            <a:picLocks noChangeAspect="1"/>
          </p:cNvPicPr>
          <p:nvPr/>
        </p:nvPicPr>
        <p:blipFill>
          <a:blip r:embed="rId1"/>
          <a:srcRect t="7590" b="17"/>
          <a:stretch>
            <a:fillRect/>
          </a:stretch>
        </p:blipFill>
        <p:spPr>
          <a:xfrm>
            <a:off x="0" y="0"/>
            <a:ext cx="9144000" cy="3362325"/>
          </a:xfrm>
          <a:prstGeom prst="rect">
            <a:avLst/>
          </a:prstGeom>
        </p:spPr>
      </p:pic>
      <p:sp>
        <p:nvSpPr>
          <p:cNvPr id="8" name="矩形 7"/>
          <p:cNvSpPr/>
          <p:nvPr>
            <p:custDataLst>
              <p:tags r:id="rId2"/>
            </p:custDataLst>
          </p:nvPr>
        </p:nvSpPr>
        <p:spPr>
          <a:xfrm>
            <a:off x="3781425" y="3512185"/>
            <a:ext cx="5046345" cy="1545590"/>
          </a:xfrm>
          <a:prstGeom prst="rect">
            <a:avLst/>
          </a:prstGeom>
        </p:spPr>
        <p:txBody>
          <a:bodyPr wrap="square">
            <a:spAutoFit/>
          </a:bodyPr>
          <a:lstStyle/>
          <a:p>
            <a:pPr marL="171450" indent="-171450" algn="l">
              <a:lnSpc>
                <a:spcPct val="150000"/>
              </a:lnSpc>
              <a:buFont typeface="Wingdings" panose="05000000000000000000" charset="0"/>
              <a:buChar char="n"/>
            </a:pPr>
            <a:r>
              <a:rPr lang="en-US" altLang="zh-CN"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rPr>
              <a:t>Specializing in coating and composite equipment for metal composite panels.</a:t>
            </a:r>
            <a:endParaRPr lang="en-US" altLang="zh-CN"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indent="-171450" algn="l">
              <a:lnSpc>
                <a:spcPct val="150000"/>
              </a:lnSpc>
              <a:buFont typeface="Wingdings" panose="05000000000000000000" charset="0"/>
              <a:buChar char="n"/>
            </a:pPr>
            <a:r>
              <a:rPr lang="en-US" altLang="zh-CN"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rPr>
              <a:t>Chairman unit of the Aluminum Composite Panel Sub-association, China Building Materials Industry Association.</a:t>
            </a:r>
            <a:endParaRPr lang="en-US" altLang="zh-CN"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endParaRPr>
          </a:p>
          <a:p>
            <a:pPr marL="171450" indent="-171450" algn="l">
              <a:lnSpc>
                <a:spcPct val="150000"/>
              </a:lnSpc>
              <a:buFont typeface="Wingdings" panose="05000000000000000000" charset="0"/>
              <a:buChar char="n"/>
            </a:pPr>
            <a:r>
              <a:rPr lang="en-US" altLang="zh-CN" sz="900" b="1" dirty="0">
                <a:latin typeface="方正屏显雅宋简体" panose="02010600010101010101" charset="-122"/>
                <a:ea typeface="方正屏显雅宋简体" panose="02010600010101010101" charset="-122"/>
                <a:cs typeface="方正屏显雅宋简体" panose="02010600010101010101" charset="-122"/>
                <a:sym typeface="+mn-ea"/>
              </a:rPr>
              <a:t>Originator and leader in Class A fire-rated metal composite materials.</a:t>
            </a:r>
            <a:endParaRPr lang="en-US" altLang="zh-CN" sz="900" b="1"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indent="-171450" algn="l">
              <a:lnSpc>
                <a:spcPct val="150000"/>
              </a:lnSpc>
              <a:buFont typeface="Wingdings" panose="05000000000000000000" charset="0"/>
              <a:buChar char="n"/>
            </a:pPr>
            <a:r>
              <a:rPr lang="en-US" altLang="zh-CN"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rPr>
              <a:t>"Domestically First, Internationally Leading" in continuous metal composite panel production line; recipient of the Excellent Brand award in China's metal composite materials industry.</a:t>
            </a:r>
            <a:endParaRPr lang="zh-CN" altLang="en-US" sz="9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endParaRPr>
          </a:p>
        </p:txBody>
      </p:sp>
      <p:sp>
        <p:nvSpPr>
          <p:cNvPr id="3" name="文本框 2"/>
          <p:cNvSpPr txBox="1"/>
          <p:nvPr/>
        </p:nvSpPr>
        <p:spPr>
          <a:xfrm>
            <a:off x="636905" y="3606800"/>
            <a:ext cx="2712085" cy="1130935"/>
          </a:xfrm>
          <a:prstGeom prst="rect">
            <a:avLst/>
          </a:prstGeom>
        </p:spPr>
        <p:txBody>
          <a:bodyPr wrap="square">
            <a:spAutoFit/>
            <a:extLst>
              <a:ext uri="{4A0BC546-FE56-4ADE-93B0-CB8AF2F6F144}">
                <wpsdc:textFrameExt xmlns:wpsdc="http://www.wps.cn/officeDocument/2022/drawingmlCustomData" type="text"/>
              </a:ext>
            </a:extLst>
          </a:bodyPr>
          <a:p>
            <a:pPr algn="l">
              <a:lnSpc>
                <a:spcPct val="130000"/>
              </a:lnSpc>
            </a:pPr>
            <a:r>
              <a:rPr lang="en-US" altLang="zh-CN" sz="2000">
                <a:solidFill>
                  <a:schemeClr val="tx2"/>
                </a:solidFill>
                <a:latin typeface="方正屏显雅宋简体" panose="02010600010101010101" charset="-122"/>
                <a:ea typeface="方正屏显雅宋简体" panose="02010600010101010101" charset="-122"/>
                <a:cs typeface="方正屏显雅宋简体" panose="02010600010101010101" charset="-122"/>
              </a:rPr>
              <a:t>Founded:​ 2004 </a:t>
            </a:r>
            <a:endParaRPr lang="en-US" altLang="zh-CN" sz="2000">
              <a:solidFill>
                <a:schemeClr val="tx2"/>
              </a:solidFill>
              <a:latin typeface="方正屏显雅宋简体" panose="02010600010101010101" charset="-122"/>
              <a:ea typeface="方正屏显雅宋简体" panose="02010600010101010101" charset="-122"/>
              <a:cs typeface="方正屏显雅宋简体" panose="02010600010101010101" charset="-122"/>
            </a:endParaRPr>
          </a:p>
          <a:p>
            <a:pPr algn="l">
              <a:lnSpc>
                <a:spcPct val="130000"/>
              </a:lnSpc>
            </a:pPr>
            <a:r>
              <a:rPr lang="en-US" altLang="zh-CN" sz="1600">
                <a:solidFill>
                  <a:schemeClr val="tx2"/>
                </a:solidFill>
                <a:latin typeface="方正屏显雅宋简体" panose="02010600010101010101" charset="-122"/>
                <a:ea typeface="方正屏显雅宋简体" panose="02010600010101010101" charset="-122"/>
                <a:cs typeface="方正屏显雅宋简体" panose="02010600010101010101" charset="-122"/>
              </a:rPr>
              <a:t>in Zhangjiagang City, Jiangsu Province</a:t>
            </a:r>
            <a:endParaRPr lang="en-US" altLang="zh-CN" sz="1600">
              <a:solidFill>
                <a:schemeClr val="tx2"/>
              </a:solidFill>
              <a:latin typeface="方正屏显雅宋简体" panose="02010600010101010101" charset="-122"/>
              <a:ea typeface="方正屏显雅宋简体" panose="02010600010101010101" charset="-122"/>
              <a:cs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f1462610f890a06d2b2b31da2e8630e"/>
          <p:cNvPicPr>
            <a:picLocks noChangeAspect="1"/>
          </p:cNvPicPr>
          <p:nvPr/>
        </p:nvPicPr>
        <p:blipFill>
          <a:blip r:embed="rId1"/>
          <a:srcRect t="22260"/>
          <a:stretch>
            <a:fillRect/>
          </a:stretch>
        </p:blipFill>
        <p:spPr>
          <a:xfrm>
            <a:off x="0" y="0"/>
            <a:ext cx="9144000" cy="3202305"/>
          </a:xfrm>
          <a:prstGeom prst="rect">
            <a:avLst/>
          </a:prstGeom>
        </p:spPr>
      </p:pic>
      <p:sp>
        <p:nvSpPr>
          <p:cNvPr id="11" name="矩形 10"/>
          <p:cNvSpPr/>
          <p:nvPr>
            <p:custDataLst>
              <p:tags r:id="rId2"/>
            </p:custDataLst>
          </p:nvPr>
        </p:nvSpPr>
        <p:spPr>
          <a:xfrm>
            <a:off x="3977005" y="3512185"/>
            <a:ext cx="4940935" cy="1476375"/>
          </a:xfrm>
          <a:prstGeom prst="rect">
            <a:avLst/>
          </a:prstGeom>
        </p:spPr>
        <p:txBody>
          <a:bodyPr wrap="square">
            <a:spAutoFit/>
          </a:bodyPr>
          <a:p>
            <a:pPr marL="171450" indent="-171450" algn="l">
              <a:lnSpc>
                <a:spcPct val="150000"/>
              </a:lnSpc>
              <a:buFont typeface="Wingdings" panose="05000000000000000000" charset="0"/>
              <a:buChar char="n"/>
            </a:pPr>
            <a:r>
              <a:rPr lang="en-US" altLang="zh-CN" sz="1200" b="1" dirty="0">
                <a:latin typeface="方正屏显雅宋简体" panose="02010600010101010101" charset="-122"/>
                <a:ea typeface="方正屏显雅宋简体" panose="02010600010101010101" charset="-122"/>
                <a:cs typeface="方正屏显雅宋简体" panose="02010600010101010101" charset="-122"/>
                <a:sym typeface="+mn-ea"/>
              </a:rPr>
              <a:t>Strategy:​ Expanded product scope, increased R&amp;D in new technologies and processes, transitioned to intelligent equipment manufacturing.</a:t>
            </a:r>
            <a:endParaRPr lang="en-US" altLang="zh-CN" sz="1200" b="1"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indent="-171450" algn="l">
              <a:lnSpc>
                <a:spcPct val="150000"/>
              </a:lnSpc>
              <a:buFont typeface="Wingdings" panose="05000000000000000000" charset="0"/>
              <a:buChar char="n"/>
            </a:pPr>
            <a:r>
              <a:rPr lang="en-US" altLang="zh-CN" sz="1200" b="1" dirty="0">
                <a:latin typeface="方正屏显雅宋简体" panose="02010600010101010101" charset="-122"/>
                <a:ea typeface="方正屏显雅宋简体" panose="02010600010101010101" charset="-122"/>
                <a:cs typeface="方正屏显雅宋简体" panose="02010600010101010101" charset="-122"/>
                <a:sym typeface="+mn-ea"/>
              </a:rPr>
              <a:t>Mission:​ Provide integrated solutions for metal composite materials.</a:t>
            </a:r>
            <a:endParaRPr lang="en-US" altLang="zh-CN" sz="12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2" name="文本框 11"/>
          <p:cNvSpPr txBox="1"/>
          <p:nvPr/>
        </p:nvSpPr>
        <p:spPr>
          <a:xfrm>
            <a:off x="591185" y="3467100"/>
            <a:ext cx="2655570" cy="1290320"/>
          </a:xfrm>
          <a:prstGeom prst="rect">
            <a:avLst/>
          </a:prstGeom>
        </p:spPr>
        <p:txBody>
          <a:bodyPr wrap="square">
            <a:spAutoFit/>
            <a:extLst>
              <a:ext uri="{4A0BC546-FE56-4ADE-93B0-CB8AF2F6F144}">
                <wpsdc:textFrameExt xmlns:wpsdc="http://www.wps.cn/officeDocument/2022/drawingmlCustomData" type="text"/>
              </a:ext>
            </a:extLst>
          </a:bodyPr>
          <a:p>
            <a:pPr algn="l">
              <a:lnSpc>
                <a:spcPct val="130000"/>
              </a:lnSpc>
              <a:buClrTx/>
              <a:buSzTx/>
              <a:buFontTx/>
            </a:pPr>
            <a:r>
              <a:rPr lang="en-US" altLang="zh-CN" sz="1800">
                <a:solidFill>
                  <a:schemeClr val="tx2"/>
                </a:solidFill>
                <a:latin typeface="方正屏显雅宋简体" panose="02010600010101010101" charset="-122"/>
                <a:ea typeface="方正屏显雅宋简体" panose="02010600010101010101" charset="-122"/>
                <a:cs typeface="方正屏显雅宋简体" panose="02010600010101010101" charset="-122"/>
              </a:rPr>
              <a:t>Recent Expansion (2021 Relocation)</a:t>
            </a:r>
            <a:endParaRPr lang="en-US" altLang="zh-CN" sz="1800">
              <a:solidFill>
                <a:schemeClr val="tx2"/>
              </a:solidFill>
              <a:latin typeface="方正屏显雅宋简体" panose="02010600010101010101" charset="-122"/>
              <a:ea typeface="方正屏显雅宋简体" panose="02010600010101010101" charset="-122"/>
              <a:cs typeface="方正屏显雅宋简体" panose="02010600010101010101" charset="-122"/>
            </a:endParaRPr>
          </a:p>
          <a:p>
            <a:pPr algn="l">
              <a:lnSpc>
                <a:spcPct val="130000"/>
              </a:lnSpc>
            </a:pPr>
            <a:r>
              <a:rPr lang="en-US" altLang="zh-CN" sz="1200" b="1">
                <a:solidFill>
                  <a:srgbClr val="FF0000"/>
                </a:solidFill>
                <a:latin typeface="方正屏显雅宋简体" panose="02010600010101010101" charset="-122"/>
                <a:ea typeface="方正屏显雅宋简体" panose="02010600010101010101" charset="-122"/>
                <a:cs typeface="方正屏显雅宋简体" panose="02010600010101010101" charset="-122"/>
              </a:rPr>
              <a:t>Location:​ Almine Industrial Park, Jinhu, Huai'an, Jiangsu.</a:t>
            </a:r>
            <a:endParaRPr lang="en-US" altLang="zh-CN" sz="1200" b="1">
              <a:solidFill>
                <a:srgbClr val="FF0000"/>
              </a:solidFill>
              <a:latin typeface="方正屏显雅宋简体" panose="02010600010101010101" charset="-122"/>
              <a:ea typeface="方正屏显雅宋简体" panose="02010600010101010101" charset="-122"/>
              <a:cs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503721868685182467"/>
          <p:cNvPicPr>
            <a:picLocks noChangeAspect="1"/>
          </p:cNvPicPr>
          <p:nvPr>
            <p:custDataLst>
              <p:tags r:id="rId1"/>
            </p:custDataLst>
          </p:nvPr>
        </p:nvPicPr>
        <p:blipFill>
          <a:blip r:embed="rId2"/>
          <a:srcRect b="14545"/>
          <a:stretch>
            <a:fillRect/>
          </a:stretch>
        </p:blipFill>
        <p:spPr>
          <a:xfrm>
            <a:off x="5901690" y="1063625"/>
            <a:ext cx="2513965" cy="1572260"/>
          </a:xfrm>
          <a:prstGeom prst="rect">
            <a:avLst/>
          </a:prstGeom>
        </p:spPr>
      </p:pic>
      <p:pic>
        <p:nvPicPr>
          <p:cNvPr id="9" name="图片 8" descr="IMG_20240312_115211"/>
          <p:cNvPicPr>
            <a:picLocks noChangeAspect="1"/>
          </p:cNvPicPr>
          <p:nvPr>
            <p:custDataLst>
              <p:tags r:id="rId3"/>
            </p:custDataLst>
          </p:nvPr>
        </p:nvPicPr>
        <p:blipFill>
          <a:blip r:embed="rId4"/>
          <a:srcRect l="3380" t="15481" r="-120" b="6864"/>
          <a:stretch>
            <a:fillRect/>
          </a:stretch>
        </p:blipFill>
        <p:spPr>
          <a:xfrm>
            <a:off x="751840" y="1079500"/>
            <a:ext cx="2512695" cy="1556385"/>
          </a:xfrm>
          <a:prstGeom prst="rect">
            <a:avLst/>
          </a:prstGeom>
        </p:spPr>
      </p:pic>
      <p:pic>
        <p:nvPicPr>
          <p:cNvPr id="8" name="图片 7" descr="IMG_20191212_170717"/>
          <p:cNvPicPr>
            <a:picLocks noChangeAspect="1"/>
          </p:cNvPicPr>
          <p:nvPr>
            <p:custDataLst>
              <p:tags r:id="rId5"/>
            </p:custDataLst>
          </p:nvPr>
        </p:nvPicPr>
        <p:blipFill>
          <a:blip r:embed="rId6"/>
          <a:stretch>
            <a:fillRect/>
          </a:stretch>
        </p:blipFill>
        <p:spPr>
          <a:xfrm>
            <a:off x="3321685" y="2715895"/>
            <a:ext cx="2522855" cy="1605280"/>
          </a:xfrm>
          <a:prstGeom prst="rect">
            <a:avLst/>
          </a:prstGeom>
        </p:spPr>
      </p:pic>
      <p:grpSp>
        <p:nvGrpSpPr>
          <p:cNvPr id="2" name="组合 1"/>
          <p:cNvGrpSpPr/>
          <p:nvPr/>
        </p:nvGrpSpPr>
        <p:grpSpPr>
          <a:xfrm>
            <a:off x="0" y="142201"/>
            <a:ext cx="2774947" cy="306705"/>
            <a:chOff x="0" y="222411"/>
            <a:chExt cx="2774947"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134107" y="222411"/>
              <a:ext cx="1640840" cy="306705"/>
            </a:xfrm>
            <a:prstGeom prst="rect">
              <a:avLst/>
            </a:prstGeom>
          </p:spPr>
          <p:txBody>
            <a:bodyPr wrap="none">
              <a:spAutoFit/>
            </a:bodyPr>
            <a:lstStyle/>
            <a:p>
              <a:pPr algn="l"/>
              <a:r>
                <a:rPr lang="en-US" altLang="zh-CN" sz="1400" dirty="0">
                  <a:latin typeface="方正屏显雅宋简体" panose="02010600010101010101" charset="-122"/>
                  <a:ea typeface="方正屏显雅宋简体" panose="02010600010101010101" charset="-122"/>
                </a:rPr>
                <a:t>Product Portfolio</a:t>
              </a:r>
              <a:endParaRPr lang="en-US" altLang="zh-CN" sz="1400"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b="1">
              <a:solidFill>
                <a:schemeClr val="bg1"/>
              </a:solidFill>
              <a:latin typeface="方正屏显雅宋简体" panose="02010600010101010101" charset="-122"/>
              <a:ea typeface="方正屏显雅宋简体" panose="02010600010101010101" charset="-122"/>
            </a:endParaRPr>
          </a:p>
        </p:txBody>
      </p:sp>
      <p:sp>
        <p:nvSpPr>
          <p:cNvPr id="41" name="矩形 40"/>
          <p:cNvSpPr/>
          <p:nvPr>
            <p:custDataLst>
              <p:tags r:id="rId7"/>
            </p:custDataLst>
          </p:nvPr>
        </p:nvSpPr>
        <p:spPr>
          <a:xfrm>
            <a:off x="3306028" y="1063486"/>
            <a:ext cx="2535641" cy="1572860"/>
          </a:xfrm>
          <a:prstGeom prst="rect">
            <a:avLst/>
          </a:prstGeom>
          <a:solidFill>
            <a:srgbClr val="DA0000"/>
          </a:solidFill>
          <a:ln w="31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b="1">
              <a:solidFill>
                <a:schemeClr val="bg1"/>
              </a:solidFill>
              <a:latin typeface="方正屏显雅宋简体" panose="02010600010101010101" charset="-122"/>
              <a:ea typeface="方正屏显雅宋简体" panose="02010600010101010101" charset="-122"/>
            </a:endParaRPr>
          </a:p>
        </p:txBody>
      </p:sp>
      <p:sp>
        <p:nvSpPr>
          <p:cNvPr id="42" name="矩形 41"/>
          <p:cNvSpPr/>
          <p:nvPr>
            <p:custDataLst>
              <p:tags r:id="rId8"/>
            </p:custDataLst>
          </p:nvPr>
        </p:nvSpPr>
        <p:spPr>
          <a:xfrm>
            <a:off x="751879" y="2707802"/>
            <a:ext cx="2512880" cy="1613093"/>
          </a:xfrm>
          <a:prstGeom prst="rect">
            <a:avLst/>
          </a:prstGeom>
          <a:solidFill>
            <a:srgbClr val="DA0000"/>
          </a:solidFill>
          <a:ln w="31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b="1">
              <a:solidFill>
                <a:schemeClr val="bg1"/>
              </a:solidFill>
              <a:latin typeface="方正屏显雅宋简体" panose="02010600010101010101" charset="-122"/>
              <a:ea typeface="方正屏显雅宋简体" panose="02010600010101010101" charset="-122"/>
            </a:endParaRPr>
          </a:p>
        </p:txBody>
      </p:sp>
      <p:sp>
        <p:nvSpPr>
          <p:cNvPr id="43" name="矩形 42"/>
          <p:cNvSpPr/>
          <p:nvPr>
            <p:custDataLst>
              <p:tags r:id="rId9"/>
            </p:custDataLst>
          </p:nvPr>
        </p:nvSpPr>
        <p:spPr>
          <a:xfrm>
            <a:off x="5902002" y="2707803"/>
            <a:ext cx="2512882" cy="1613093"/>
          </a:xfrm>
          <a:prstGeom prst="rect">
            <a:avLst/>
          </a:prstGeom>
          <a:solidFill>
            <a:srgbClr val="DA0000"/>
          </a:solidFill>
          <a:ln w="31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b="1">
              <a:solidFill>
                <a:schemeClr val="bg1"/>
              </a:solidFill>
              <a:latin typeface="方正屏显雅宋简体" panose="02010600010101010101" charset="-122"/>
              <a:ea typeface="方正屏显雅宋简体" panose="02010600010101010101" charset="-122"/>
            </a:endParaRPr>
          </a:p>
        </p:txBody>
      </p:sp>
      <p:sp>
        <p:nvSpPr>
          <p:cNvPr id="49" name="矩形 48"/>
          <p:cNvSpPr/>
          <p:nvPr>
            <p:custDataLst>
              <p:tags r:id="rId10"/>
            </p:custDataLst>
          </p:nvPr>
        </p:nvSpPr>
        <p:spPr>
          <a:xfrm>
            <a:off x="3545205" y="1566545"/>
            <a:ext cx="2135505" cy="1005205"/>
          </a:xfrm>
          <a:prstGeom prst="rect">
            <a:avLst/>
          </a:prstGeom>
        </p:spPr>
        <p:txBody>
          <a:bodyPr wrap="square">
            <a:noAutofit/>
          </a:bodyPr>
          <a:lstStyle/>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Cleaning lines </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Coating and Print lines</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Roller-spray integrated coating lines</a:t>
            </a:r>
            <a:endParaRPr lang="en-US" altLang="zh-CN" sz="1000" b="1" dirty="0">
              <a:solidFill>
                <a:schemeClr val="bg1"/>
              </a:solidFill>
              <a:latin typeface="方正屏显雅宋简体" panose="02010600010101010101" charset="-122"/>
              <a:ea typeface="方正屏显雅宋简体" panose="02010600010101010101" charset="-122"/>
            </a:endParaRPr>
          </a:p>
        </p:txBody>
      </p:sp>
      <p:sp>
        <p:nvSpPr>
          <p:cNvPr id="51" name="矩形 50"/>
          <p:cNvSpPr/>
          <p:nvPr>
            <p:custDataLst>
              <p:tags r:id="rId11"/>
            </p:custDataLst>
          </p:nvPr>
        </p:nvSpPr>
        <p:spPr>
          <a:xfrm>
            <a:off x="3419958" y="1302171"/>
            <a:ext cx="2416810" cy="275590"/>
          </a:xfrm>
          <a:prstGeom prst="rect">
            <a:avLst/>
          </a:prstGeom>
        </p:spPr>
        <p:txBody>
          <a:bodyPr wrap="none">
            <a:spAutoFit/>
          </a:bodyPr>
          <a:lstStyle/>
          <a:p>
            <a:pPr algn="ctr"/>
            <a:r>
              <a:rPr lang="en-US" altLang="zh-CN" sz="1200" b="1" dirty="0">
                <a:solidFill>
                  <a:schemeClr val="bg1"/>
                </a:solidFill>
                <a:latin typeface="方正屏显雅宋简体" panose="02010600010101010101" charset="-122"/>
                <a:ea typeface="方正屏显雅宋简体" panose="02010600010101010101" charset="-122"/>
              </a:rPr>
              <a:t>Metal Coil Coating Equipment</a:t>
            </a:r>
            <a:endParaRPr lang="en-US" altLang="zh-CN" sz="1200" b="1" dirty="0">
              <a:solidFill>
                <a:schemeClr val="bg1"/>
              </a:solidFill>
              <a:latin typeface="方正屏显雅宋简体" panose="02010600010101010101" charset="-122"/>
              <a:ea typeface="方正屏显雅宋简体" panose="02010600010101010101" charset="-122"/>
            </a:endParaRPr>
          </a:p>
        </p:txBody>
      </p:sp>
      <p:sp>
        <p:nvSpPr>
          <p:cNvPr id="3" name="矩形 2"/>
          <p:cNvSpPr/>
          <p:nvPr>
            <p:custDataLst>
              <p:tags r:id="rId12"/>
            </p:custDataLst>
          </p:nvPr>
        </p:nvSpPr>
        <p:spPr>
          <a:xfrm>
            <a:off x="936625" y="3236595"/>
            <a:ext cx="2247900" cy="1108075"/>
          </a:xfrm>
          <a:prstGeom prst="rect">
            <a:avLst/>
          </a:prstGeom>
        </p:spPr>
        <p:txBody>
          <a:bodyPr wrap="square">
            <a:noAutofit/>
          </a:bodyPr>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ACP lines, </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Class A fire-ACP lines</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 Honeycomb/3D panel lines.</a:t>
            </a:r>
            <a:endParaRPr lang="en-US" altLang="zh-CN" sz="1000" b="1" dirty="0">
              <a:solidFill>
                <a:schemeClr val="bg1"/>
              </a:solidFill>
              <a:latin typeface="方正屏显雅宋简体" panose="02010600010101010101" charset="-122"/>
              <a:ea typeface="方正屏显雅宋简体" panose="02010600010101010101" charset="-122"/>
            </a:endParaRPr>
          </a:p>
        </p:txBody>
      </p:sp>
      <p:sp>
        <p:nvSpPr>
          <p:cNvPr id="4" name="矩形 3"/>
          <p:cNvSpPr/>
          <p:nvPr>
            <p:custDataLst>
              <p:tags r:id="rId13"/>
            </p:custDataLst>
          </p:nvPr>
        </p:nvSpPr>
        <p:spPr>
          <a:xfrm>
            <a:off x="844550" y="2972435"/>
            <a:ext cx="2339340" cy="275590"/>
          </a:xfrm>
          <a:prstGeom prst="rect">
            <a:avLst/>
          </a:prstGeom>
        </p:spPr>
        <p:txBody>
          <a:bodyPr wrap="square">
            <a:spAutoFit/>
          </a:bodyPr>
          <a:p>
            <a:pPr algn="l"/>
            <a:r>
              <a:rPr lang="en-US" altLang="zh-CN" sz="1200" b="1" dirty="0">
                <a:solidFill>
                  <a:schemeClr val="bg1"/>
                </a:solidFill>
                <a:latin typeface="方正屏显雅宋简体" panose="02010600010101010101" charset="-122"/>
                <a:ea typeface="方正屏显雅宋简体" panose="02010600010101010101" charset="-122"/>
              </a:rPr>
              <a:t>Metal Composite Panel Lines</a:t>
            </a:r>
            <a:endParaRPr lang="en-US" altLang="zh-CN" sz="1200" b="1" dirty="0">
              <a:solidFill>
                <a:schemeClr val="bg1"/>
              </a:solidFill>
              <a:latin typeface="方正屏显雅宋简体" panose="02010600010101010101" charset="-122"/>
              <a:ea typeface="方正屏显雅宋简体" panose="02010600010101010101" charset="-122"/>
            </a:endParaRPr>
          </a:p>
        </p:txBody>
      </p:sp>
      <p:sp>
        <p:nvSpPr>
          <p:cNvPr id="5" name="矩形 4"/>
          <p:cNvSpPr/>
          <p:nvPr>
            <p:custDataLst>
              <p:tags r:id="rId14"/>
            </p:custDataLst>
          </p:nvPr>
        </p:nvSpPr>
        <p:spPr>
          <a:xfrm>
            <a:off x="6092825" y="3319145"/>
            <a:ext cx="2295525" cy="876935"/>
          </a:xfrm>
          <a:prstGeom prst="rect">
            <a:avLst/>
          </a:prstGeom>
        </p:spPr>
        <p:txBody>
          <a:bodyPr wrap="square">
            <a:noAutofit/>
          </a:bodyPr>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Automatic slotting lines</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sym typeface="+mn-ea"/>
              </a:rPr>
              <a:t> PUR Gluing/laminating lines</a:t>
            </a:r>
            <a:endParaRPr lang="en-US" altLang="zh-CN" sz="1000" b="1" dirty="0">
              <a:solidFill>
                <a:schemeClr val="bg1"/>
              </a:solidFill>
              <a:latin typeface="方正屏显雅宋简体" panose="02010600010101010101" charset="-122"/>
              <a:ea typeface="方正屏显雅宋简体" panose="02010600010101010101" charset="-122"/>
            </a:endParaRPr>
          </a:p>
          <a:p>
            <a:pPr marL="171450" indent="-171450" algn="l">
              <a:lnSpc>
                <a:spcPct val="150000"/>
              </a:lnSpc>
              <a:buFont typeface="Wingdings" panose="05000000000000000000" charset="0"/>
              <a:buChar char="n"/>
            </a:pPr>
            <a:r>
              <a:rPr lang="en-US" altLang="zh-CN" sz="1000" b="1" dirty="0">
                <a:solidFill>
                  <a:schemeClr val="bg1"/>
                </a:solidFill>
                <a:latin typeface="方正屏显雅宋简体" panose="02010600010101010101" charset="-122"/>
                <a:ea typeface="方正屏显雅宋简体" panose="02010600010101010101" charset="-122"/>
              </a:rPr>
              <a:t> Automatic glue dispensing lines, etc.</a:t>
            </a:r>
            <a:endParaRPr lang="en-US" altLang="zh-CN" sz="1000" b="1" dirty="0">
              <a:solidFill>
                <a:schemeClr val="bg1"/>
              </a:solidFill>
              <a:latin typeface="方正屏显雅宋简体" panose="02010600010101010101" charset="-122"/>
              <a:ea typeface="方正屏显雅宋简体" panose="02010600010101010101" charset="-122"/>
            </a:endParaRPr>
          </a:p>
        </p:txBody>
      </p:sp>
      <p:sp>
        <p:nvSpPr>
          <p:cNvPr id="6" name="矩形 5"/>
          <p:cNvSpPr/>
          <p:nvPr>
            <p:custDataLst>
              <p:tags r:id="rId15"/>
            </p:custDataLst>
          </p:nvPr>
        </p:nvSpPr>
        <p:spPr>
          <a:xfrm>
            <a:off x="6092825" y="3054985"/>
            <a:ext cx="2237740" cy="275590"/>
          </a:xfrm>
          <a:prstGeom prst="rect">
            <a:avLst/>
          </a:prstGeom>
        </p:spPr>
        <p:txBody>
          <a:bodyPr wrap="square">
            <a:spAutoFit/>
          </a:bodyPr>
          <a:p>
            <a:pPr algn="l"/>
            <a:r>
              <a:rPr lang="en-US" altLang="zh-CN" sz="1200" b="1" dirty="0">
                <a:solidFill>
                  <a:schemeClr val="bg1"/>
                </a:solidFill>
                <a:latin typeface="方正屏显雅宋简体" panose="02010600010101010101" charset="-122"/>
                <a:ea typeface="方正屏显雅宋简体" panose="02010600010101010101" charset="-122"/>
              </a:rPr>
              <a:t>ACP Supporting Equipment</a:t>
            </a:r>
            <a:endParaRPr lang="en-US" altLang="zh-CN" sz="1200" b="1" dirty="0">
              <a:solidFill>
                <a:schemeClr val="bg1"/>
              </a:solidFill>
              <a:latin typeface="方正屏显雅宋简体" panose="02010600010101010101" charset="-122"/>
              <a:ea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randombar(horizontal)">
                                      <p:cBhvr>
                                        <p:cTn id="13" dur="500"/>
                                        <p:tgtEl>
                                          <p:spTgt spid="41"/>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9"/>
                                        </p:tgtEl>
                                        <p:attrNameLst>
                                          <p:attrName>style.visibility</p:attrName>
                                        </p:attrNameLst>
                                      </p:cBhvr>
                                      <p:to>
                                        <p:strVal val="visible"/>
                                      </p:to>
                                    </p:set>
                                    <p:animEffect transition="in" filter="randombar(horizontal)">
                                      <p:cBhvr>
                                        <p:cTn id="16" dur="500"/>
                                        <p:tgtEl>
                                          <p:spTgt spid="49"/>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Effect transition="in" filter="randombar(horizontal)">
                                      <p:cBhvr>
                                        <p:cTn id="19" dur="500"/>
                                        <p:tgtEl>
                                          <p:spTgt spid="42"/>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randombar(horizontal)">
                                      <p:cBhvr>
                                        <p:cTn id="22" dur="500"/>
                                        <p:tgtEl>
                                          <p:spTgt spid="43"/>
                                        </p:tgtEl>
                                      </p:cBhvr>
                                    </p:animEffect>
                                  </p:childTnLst>
                                </p:cTn>
                              </p:par>
                              <p:par>
                                <p:cTn id="23" presetID="2" presetClass="entr" presetSubtype="4" fill="hold" grpId="0" nodeType="withEffect">
                                  <p:stCondLst>
                                    <p:cond delay="0"/>
                                  </p:stCondLst>
                                  <p:childTnLst>
                                    <p:set>
                                      <p:cBhvr>
                                        <p:cTn id="24" dur="1" fill="hold">
                                          <p:stCondLst>
                                            <p:cond delay="0"/>
                                          </p:stCondLst>
                                        </p:cTn>
                                        <p:tgtEl>
                                          <p:spTgt spid="51"/>
                                        </p:tgtEl>
                                        <p:attrNameLst>
                                          <p:attrName>style.visibility</p:attrName>
                                        </p:attrNameLst>
                                      </p:cBhvr>
                                      <p:to>
                                        <p:strVal val="visible"/>
                                      </p:to>
                                    </p:set>
                                    <p:anim calcmode="lin" valueType="num">
                                      <p:cBhvr additive="base">
                                        <p:cTn id="25" dur="500" fill="hold"/>
                                        <p:tgtEl>
                                          <p:spTgt spid="51"/>
                                        </p:tgtEl>
                                        <p:attrNameLst>
                                          <p:attrName>ppt_x</p:attrName>
                                        </p:attrNameLst>
                                      </p:cBhvr>
                                      <p:tavLst>
                                        <p:tav tm="0">
                                          <p:val>
                                            <p:strVal val="#ppt_x"/>
                                          </p:val>
                                        </p:tav>
                                        <p:tav tm="100000">
                                          <p:val>
                                            <p:strVal val="#ppt_x"/>
                                          </p:val>
                                        </p:tav>
                                      </p:tavLst>
                                    </p:anim>
                                    <p:anim calcmode="lin" valueType="num">
                                      <p:cBhvr additive="base">
                                        <p:cTn id="26" dur="500" fill="hold"/>
                                        <p:tgtEl>
                                          <p:spTgt spid="51"/>
                                        </p:tgtEl>
                                        <p:attrNameLst>
                                          <p:attrName>ppt_y</p:attrName>
                                        </p:attrNameLst>
                                      </p:cBhvr>
                                      <p:tavLst>
                                        <p:tav tm="0">
                                          <p:val>
                                            <p:strVal val="1+#ppt_h/2"/>
                                          </p:val>
                                        </p:tav>
                                        <p:tav tm="100000">
                                          <p:val>
                                            <p:strVal val="#ppt_y"/>
                                          </p:val>
                                        </p:tav>
                                      </p:tavLst>
                                    </p:anim>
                                  </p:childTnLst>
                                </p:cTn>
                              </p:par>
                              <p:par>
                                <p:cTn id="27" presetID="14" presetClass="entr" presetSubtype="1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randombar(horizontal)">
                                      <p:cBhvr>
                                        <p:cTn id="29" dur="500"/>
                                        <p:tgtEl>
                                          <p:spTgt spid="3"/>
                                        </p:tgtEl>
                                      </p:cBhvr>
                                    </p:animEffect>
                                  </p:childTnLst>
                                </p:cTn>
                              </p:par>
                              <p:par>
                                <p:cTn id="30" presetID="2" presetClass="entr" presetSubtype="4" fill="hold" grpId="0" nodeType="with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par>
                                <p:cTn id="34" presetID="14" presetClass="entr" presetSubtype="10" fill="hold" grpId="0" nodeType="with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randombar(horizontal)">
                                      <p:cBhvr>
                                        <p:cTn id="36" dur="500"/>
                                        <p:tgtEl>
                                          <p:spTgt spid="5"/>
                                        </p:tgtEl>
                                      </p:cBhvr>
                                    </p:animEffect>
                                  </p:childTnLst>
                                </p:cTn>
                              </p:par>
                              <p:par>
                                <p:cTn id="37" presetID="2" presetClass="entr" presetSubtype="4"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additive="base">
                                        <p:cTn id="39" dur="500" fill="hold"/>
                                        <p:tgtEl>
                                          <p:spTgt spid="6"/>
                                        </p:tgtEl>
                                        <p:attrNameLst>
                                          <p:attrName>ppt_x</p:attrName>
                                        </p:attrNameLst>
                                      </p:cBhvr>
                                      <p:tavLst>
                                        <p:tav tm="0">
                                          <p:val>
                                            <p:strVal val="#ppt_x"/>
                                          </p:val>
                                        </p:tav>
                                        <p:tav tm="100000">
                                          <p:val>
                                            <p:strVal val="#ppt_x"/>
                                          </p:val>
                                        </p:tav>
                                      </p:tavLst>
                                    </p:anim>
                                    <p:anim calcmode="lin" valueType="num">
                                      <p:cBhvr additive="base">
                                        <p:cTn id="4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bldLvl="0" animBg="1"/>
      <p:bldP spid="42" grpId="0" bldLvl="0" animBg="1"/>
      <p:bldP spid="43" grpId="0" bldLvl="0" animBg="1"/>
      <p:bldP spid="49" grpId="0"/>
      <p:bldP spid="51" grpId="0"/>
      <p:bldP spid="3" grpId="0"/>
      <p:bldP spid="4" grpId="0"/>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cxnSp>
        <p:nvCxnSpPr>
          <p:cNvPr id="8" name="직선 연결선 8"/>
          <p:cNvCxnSpPr/>
          <p:nvPr/>
        </p:nvCxnSpPr>
        <p:spPr>
          <a:xfrm>
            <a:off x="1084955" y="2649475"/>
            <a:ext cx="2868043" cy="0"/>
          </a:xfrm>
          <a:prstGeom prst="line">
            <a:avLst/>
          </a:prstGeom>
          <a:ln w="12700">
            <a:solidFill>
              <a:schemeClr val="bg1">
                <a:lumMod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11" name="Freeform 11"/>
          <p:cNvSpPr>
            <a:spLocks noEditPoints="1"/>
          </p:cNvSpPr>
          <p:nvPr/>
        </p:nvSpPr>
        <p:spPr bwMode="auto">
          <a:xfrm>
            <a:off x="1164400" y="1308547"/>
            <a:ext cx="511906" cy="510594"/>
          </a:xfrm>
          <a:custGeom>
            <a:avLst/>
            <a:gdLst>
              <a:gd name="T0" fmla="*/ 526 w 1168"/>
              <a:gd name="T1" fmla="*/ 19 h 1168"/>
              <a:gd name="T2" fmla="*/ 485 w 1168"/>
              <a:gd name="T3" fmla="*/ 87 h 1168"/>
              <a:gd name="T4" fmla="*/ 496 w 1168"/>
              <a:gd name="T5" fmla="*/ 164 h 1168"/>
              <a:gd name="T6" fmla="*/ 557 w 1168"/>
              <a:gd name="T7" fmla="*/ 229 h 1168"/>
              <a:gd name="T8" fmla="*/ 626 w 1168"/>
              <a:gd name="T9" fmla="*/ 224 h 1168"/>
              <a:gd name="T10" fmla="*/ 679 w 1168"/>
              <a:gd name="T11" fmla="*/ 149 h 1168"/>
              <a:gd name="T12" fmla="*/ 680 w 1168"/>
              <a:gd name="T13" fmla="*/ 73 h 1168"/>
              <a:gd name="T14" fmla="*/ 631 w 1168"/>
              <a:gd name="T15" fmla="*/ 11 h 1168"/>
              <a:gd name="T16" fmla="*/ 651 w 1168"/>
              <a:gd name="T17" fmla="*/ 280 h 1168"/>
              <a:gd name="T18" fmla="*/ 750 w 1168"/>
              <a:gd name="T19" fmla="*/ 287 h 1168"/>
              <a:gd name="T20" fmla="*/ 784 w 1168"/>
              <a:gd name="T21" fmla="*/ 322 h 1168"/>
              <a:gd name="T22" fmla="*/ 793 w 1168"/>
              <a:gd name="T23" fmla="*/ 496 h 1168"/>
              <a:gd name="T24" fmla="*/ 392 w 1168"/>
              <a:gd name="T25" fmla="*/ 505 h 1168"/>
              <a:gd name="T26" fmla="*/ 367 w 1168"/>
              <a:gd name="T27" fmla="*/ 472 h 1168"/>
              <a:gd name="T28" fmla="*/ 393 w 1168"/>
              <a:gd name="T29" fmla="*/ 306 h 1168"/>
              <a:gd name="T30" fmla="*/ 505 w 1168"/>
              <a:gd name="T31" fmla="*/ 272 h 1168"/>
              <a:gd name="T32" fmla="*/ 206 w 1168"/>
              <a:gd name="T33" fmla="*/ 589 h 1168"/>
              <a:gd name="T34" fmla="*/ 139 w 1168"/>
              <a:gd name="T35" fmla="*/ 629 h 1168"/>
              <a:gd name="T36" fmla="*/ 117 w 1168"/>
              <a:gd name="T37" fmla="*/ 696 h 1168"/>
              <a:gd name="T38" fmla="*/ 148 w 1168"/>
              <a:gd name="T39" fmla="*/ 783 h 1168"/>
              <a:gd name="T40" fmla="*/ 220 w 1168"/>
              <a:gd name="T41" fmla="*/ 824 h 1168"/>
              <a:gd name="T42" fmla="*/ 284 w 1168"/>
              <a:gd name="T43" fmla="*/ 789 h 1168"/>
              <a:gd name="T44" fmla="*/ 319 w 1168"/>
              <a:gd name="T45" fmla="*/ 704 h 1168"/>
              <a:gd name="T46" fmla="*/ 301 w 1168"/>
              <a:gd name="T47" fmla="*/ 633 h 1168"/>
              <a:gd name="T48" fmla="*/ 237 w 1168"/>
              <a:gd name="T49" fmla="*/ 590 h 1168"/>
              <a:gd name="T50" fmla="*/ 293 w 1168"/>
              <a:gd name="T51" fmla="*/ 861 h 1168"/>
              <a:gd name="T52" fmla="*/ 405 w 1168"/>
              <a:gd name="T53" fmla="*/ 889 h 1168"/>
              <a:gd name="T54" fmla="*/ 436 w 1168"/>
              <a:gd name="T55" fmla="*/ 1068 h 1168"/>
              <a:gd name="T56" fmla="*/ 423 w 1168"/>
              <a:gd name="T57" fmla="*/ 1160 h 1168"/>
              <a:gd name="T58" fmla="*/ 23 w 1168"/>
              <a:gd name="T59" fmla="*/ 1166 h 1168"/>
              <a:gd name="T60" fmla="*/ 1 w 1168"/>
              <a:gd name="T61" fmla="*/ 1115 h 1168"/>
              <a:gd name="T62" fmla="*/ 24 w 1168"/>
              <a:gd name="T63" fmla="*/ 900 h 1168"/>
              <a:gd name="T64" fmla="*/ 133 w 1168"/>
              <a:gd name="T65" fmla="*/ 860 h 1168"/>
              <a:gd name="T66" fmla="*/ 557 w 1168"/>
              <a:gd name="T67" fmla="*/ 589 h 1168"/>
              <a:gd name="T68" fmla="*/ 584 w 1168"/>
              <a:gd name="T69" fmla="*/ 561 h 1168"/>
              <a:gd name="T70" fmla="*/ 611 w 1168"/>
              <a:gd name="T71" fmla="*/ 583 h 1168"/>
              <a:gd name="T72" fmla="*/ 729 w 1168"/>
              <a:gd name="T73" fmla="*/ 780 h 1168"/>
              <a:gd name="T74" fmla="*/ 715 w 1168"/>
              <a:gd name="T75" fmla="*/ 812 h 1168"/>
              <a:gd name="T76" fmla="*/ 479 w 1168"/>
              <a:gd name="T77" fmla="*/ 811 h 1168"/>
              <a:gd name="T78" fmla="*/ 441 w 1168"/>
              <a:gd name="T79" fmla="*/ 801 h 1168"/>
              <a:gd name="T80" fmla="*/ 447 w 1168"/>
              <a:gd name="T81" fmla="*/ 767 h 1168"/>
              <a:gd name="T82" fmla="*/ 929 w 1168"/>
              <a:gd name="T83" fmla="*/ 591 h 1168"/>
              <a:gd name="T84" fmla="*/ 866 w 1168"/>
              <a:gd name="T85" fmla="*/ 637 h 1168"/>
              <a:gd name="T86" fmla="*/ 850 w 1168"/>
              <a:gd name="T87" fmla="*/ 707 h 1168"/>
              <a:gd name="T88" fmla="*/ 888 w 1168"/>
              <a:gd name="T89" fmla="*/ 792 h 1168"/>
              <a:gd name="T90" fmla="*/ 953 w 1168"/>
              <a:gd name="T91" fmla="*/ 824 h 1168"/>
              <a:gd name="T92" fmla="*/ 1023 w 1168"/>
              <a:gd name="T93" fmla="*/ 780 h 1168"/>
              <a:gd name="T94" fmla="*/ 1052 w 1168"/>
              <a:gd name="T95" fmla="*/ 693 h 1168"/>
              <a:gd name="T96" fmla="*/ 1028 w 1168"/>
              <a:gd name="T97" fmla="*/ 625 h 1168"/>
              <a:gd name="T98" fmla="*/ 960 w 1168"/>
              <a:gd name="T99" fmla="*/ 589 h 1168"/>
              <a:gd name="T100" fmla="*/ 1030 w 1168"/>
              <a:gd name="T101" fmla="*/ 860 h 1168"/>
              <a:gd name="T102" fmla="*/ 1142 w 1168"/>
              <a:gd name="T103" fmla="*/ 894 h 1168"/>
              <a:gd name="T104" fmla="*/ 1168 w 1168"/>
              <a:gd name="T105" fmla="*/ 1092 h 1168"/>
              <a:gd name="T106" fmla="*/ 1151 w 1168"/>
              <a:gd name="T107" fmla="*/ 1164 h 1168"/>
              <a:gd name="T108" fmla="*/ 751 w 1168"/>
              <a:gd name="T109" fmla="*/ 1164 h 1168"/>
              <a:gd name="T110" fmla="*/ 732 w 1168"/>
              <a:gd name="T111" fmla="*/ 1092 h 1168"/>
              <a:gd name="T112" fmla="*/ 760 w 1168"/>
              <a:gd name="T113" fmla="*/ 894 h 1168"/>
              <a:gd name="T114" fmla="*/ 872 w 1168"/>
              <a:gd name="T115" fmla="*/ 860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68" h="1168">
                <a:moveTo>
                  <a:pt x="583" y="0"/>
                </a:moveTo>
                <a:lnTo>
                  <a:pt x="583" y="0"/>
                </a:lnTo>
                <a:lnTo>
                  <a:pt x="573" y="1"/>
                </a:lnTo>
                <a:lnTo>
                  <a:pt x="562" y="2"/>
                </a:lnTo>
                <a:lnTo>
                  <a:pt x="552" y="6"/>
                </a:lnTo>
                <a:lnTo>
                  <a:pt x="543" y="9"/>
                </a:lnTo>
                <a:lnTo>
                  <a:pt x="535" y="14"/>
                </a:lnTo>
                <a:lnTo>
                  <a:pt x="526" y="19"/>
                </a:lnTo>
                <a:lnTo>
                  <a:pt x="519" y="25"/>
                </a:lnTo>
                <a:lnTo>
                  <a:pt x="511" y="33"/>
                </a:lnTo>
                <a:lnTo>
                  <a:pt x="505" y="40"/>
                </a:lnTo>
                <a:lnTo>
                  <a:pt x="500" y="49"/>
                </a:lnTo>
                <a:lnTo>
                  <a:pt x="494" y="57"/>
                </a:lnTo>
                <a:lnTo>
                  <a:pt x="490" y="67"/>
                </a:lnTo>
                <a:lnTo>
                  <a:pt x="487" y="76"/>
                </a:lnTo>
                <a:lnTo>
                  <a:pt x="485" y="87"/>
                </a:lnTo>
                <a:lnTo>
                  <a:pt x="484" y="97"/>
                </a:lnTo>
                <a:lnTo>
                  <a:pt x="484" y="108"/>
                </a:lnTo>
                <a:lnTo>
                  <a:pt x="484" y="108"/>
                </a:lnTo>
                <a:lnTo>
                  <a:pt x="484" y="120"/>
                </a:lnTo>
                <a:lnTo>
                  <a:pt x="486" y="131"/>
                </a:lnTo>
                <a:lnTo>
                  <a:pt x="488" y="141"/>
                </a:lnTo>
                <a:lnTo>
                  <a:pt x="492" y="153"/>
                </a:lnTo>
                <a:lnTo>
                  <a:pt x="496" y="164"/>
                </a:lnTo>
                <a:lnTo>
                  <a:pt x="502" y="175"/>
                </a:lnTo>
                <a:lnTo>
                  <a:pt x="508" y="185"/>
                </a:lnTo>
                <a:lnTo>
                  <a:pt x="514" y="195"/>
                </a:lnTo>
                <a:lnTo>
                  <a:pt x="521" y="203"/>
                </a:lnTo>
                <a:lnTo>
                  <a:pt x="529" y="211"/>
                </a:lnTo>
                <a:lnTo>
                  <a:pt x="538" y="219"/>
                </a:lnTo>
                <a:lnTo>
                  <a:pt x="548" y="225"/>
                </a:lnTo>
                <a:lnTo>
                  <a:pt x="557" y="229"/>
                </a:lnTo>
                <a:lnTo>
                  <a:pt x="566" y="233"/>
                </a:lnTo>
                <a:lnTo>
                  <a:pt x="576" y="235"/>
                </a:lnTo>
                <a:lnTo>
                  <a:pt x="586" y="236"/>
                </a:lnTo>
                <a:lnTo>
                  <a:pt x="586" y="236"/>
                </a:lnTo>
                <a:lnTo>
                  <a:pt x="597" y="235"/>
                </a:lnTo>
                <a:lnTo>
                  <a:pt x="607" y="233"/>
                </a:lnTo>
                <a:lnTo>
                  <a:pt x="617" y="228"/>
                </a:lnTo>
                <a:lnTo>
                  <a:pt x="626" y="224"/>
                </a:lnTo>
                <a:lnTo>
                  <a:pt x="634" y="217"/>
                </a:lnTo>
                <a:lnTo>
                  <a:pt x="642" y="209"/>
                </a:lnTo>
                <a:lnTo>
                  <a:pt x="650" y="201"/>
                </a:lnTo>
                <a:lnTo>
                  <a:pt x="657" y="192"/>
                </a:lnTo>
                <a:lnTo>
                  <a:pt x="664" y="181"/>
                </a:lnTo>
                <a:lnTo>
                  <a:pt x="670" y="171"/>
                </a:lnTo>
                <a:lnTo>
                  <a:pt x="674" y="161"/>
                </a:lnTo>
                <a:lnTo>
                  <a:pt x="679" y="149"/>
                </a:lnTo>
                <a:lnTo>
                  <a:pt x="681" y="138"/>
                </a:lnTo>
                <a:lnTo>
                  <a:pt x="683" y="127"/>
                </a:lnTo>
                <a:lnTo>
                  <a:pt x="686" y="115"/>
                </a:lnTo>
                <a:lnTo>
                  <a:pt x="686" y="104"/>
                </a:lnTo>
                <a:lnTo>
                  <a:pt x="686" y="104"/>
                </a:lnTo>
                <a:lnTo>
                  <a:pt x="684" y="94"/>
                </a:lnTo>
                <a:lnTo>
                  <a:pt x="683" y="83"/>
                </a:lnTo>
                <a:lnTo>
                  <a:pt x="680" y="73"/>
                </a:lnTo>
                <a:lnTo>
                  <a:pt x="676" y="63"/>
                </a:lnTo>
                <a:lnTo>
                  <a:pt x="672" y="54"/>
                </a:lnTo>
                <a:lnTo>
                  <a:pt x="667" y="46"/>
                </a:lnTo>
                <a:lnTo>
                  <a:pt x="662" y="38"/>
                </a:lnTo>
                <a:lnTo>
                  <a:pt x="655" y="30"/>
                </a:lnTo>
                <a:lnTo>
                  <a:pt x="647" y="23"/>
                </a:lnTo>
                <a:lnTo>
                  <a:pt x="639" y="17"/>
                </a:lnTo>
                <a:lnTo>
                  <a:pt x="631" y="11"/>
                </a:lnTo>
                <a:lnTo>
                  <a:pt x="622" y="8"/>
                </a:lnTo>
                <a:lnTo>
                  <a:pt x="613" y="5"/>
                </a:lnTo>
                <a:lnTo>
                  <a:pt x="602" y="2"/>
                </a:lnTo>
                <a:lnTo>
                  <a:pt x="593" y="0"/>
                </a:lnTo>
                <a:lnTo>
                  <a:pt x="583" y="0"/>
                </a:lnTo>
                <a:lnTo>
                  <a:pt x="583" y="0"/>
                </a:lnTo>
                <a:close/>
                <a:moveTo>
                  <a:pt x="584" y="374"/>
                </a:moveTo>
                <a:lnTo>
                  <a:pt x="651" y="280"/>
                </a:lnTo>
                <a:lnTo>
                  <a:pt x="651" y="280"/>
                </a:lnTo>
                <a:lnTo>
                  <a:pt x="655" y="276"/>
                </a:lnTo>
                <a:lnTo>
                  <a:pt x="659" y="273"/>
                </a:lnTo>
                <a:lnTo>
                  <a:pt x="664" y="272"/>
                </a:lnTo>
                <a:lnTo>
                  <a:pt x="669" y="272"/>
                </a:lnTo>
                <a:lnTo>
                  <a:pt x="740" y="285"/>
                </a:lnTo>
                <a:lnTo>
                  <a:pt x="740" y="285"/>
                </a:lnTo>
                <a:lnTo>
                  <a:pt x="750" y="287"/>
                </a:lnTo>
                <a:lnTo>
                  <a:pt x="758" y="291"/>
                </a:lnTo>
                <a:lnTo>
                  <a:pt x="764" y="295"/>
                </a:lnTo>
                <a:lnTo>
                  <a:pt x="770" y="300"/>
                </a:lnTo>
                <a:lnTo>
                  <a:pt x="776" y="306"/>
                </a:lnTo>
                <a:lnTo>
                  <a:pt x="779" y="311"/>
                </a:lnTo>
                <a:lnTo>
                  <a:pt x="781" y="317"/>
                </a:lnTo>
                <a:lnTo>
                  <a:pt x="784" y="322"/>
                </a:lnTo>
                <a:lnTo>
                  <a:pt x="784" y="322"/>
                </a:lnTo>
                <a:lnTo>
                  <a:pt x="795" y="410"/>
                </a:lnTo>
                <a:lnTo>
                  <a:pt x="799" y="443"/>
                </a:lnTo>
                <a:lnTo>
                  <a:pt x="802" y="472"/>
                </a:lnTo>
                <a:lnTo>
                  <a:pt x="802" y="472"/>
                </a:lnTo>
                <a:lnTo>
                  <a:pt x="801" y="479"/>
                </a:lnTo>
                <a:lnTo>
                  <a:pt x="800" y="485"/>
                </a:lnTo>
                <a:lnTo>
                  <a:pt x="797" y="492"/>
                </a:lnTo>
                <a:lnTo>
                  <a:pt x="793" y="496"/>
                </a:lnTo>
                <a:lnTo>
                  <a:pt x="793" y="496"/>
                </a:lnTo>
                <a:lnTo>
                  <a:pt x="788" y="501"/>
                </a:lnTo>
                <a:lnTo>
                  <a:pt x="783" y="504"/>
                </a:lnTo>
                <a:lnTo>
                  <a:pt x="776" y="505"/>
                </a:lnTo>
                <a:lnTo>
                  <a:pt x="770" y="507"/>
                </a:lnTo>
                <a:lnTo>
                  <a:pt x="399" y="507"/>
                </a:lnTo>
                <a:lnTo>
                  <a:pt x="399" y="507"/>
                </a:lnTo>
                <a:lnTo>
                  <a:pt x="392" y="505"/>
                </a:lnTo>
                <a:lnTo>
                  <a:pt x="387" y="504"/>
                </a:lnTo>
                <a:lnTo>
                  <a:pt x="381" y="501"/>
                </a:lnTo>
                <a:lnTo>
                  <a:pt x="376" y="496"/>
                </a:lnTo>
                <a:lnTo>
                  <a:pt x="376" y="496"/>
                </a:lnTo>
                <a:lnTo>
                  <a:pt x="372" y="492"/>
                </a:lnTo>
                <a:lnTo>
                  <a:pt x="369" y="485"/>
                </a:lnTo>
                <a:lnTo>
                  <a:pt x="367" y="479"/>
                </a:lnTo>
                <a:lnTo>
                  <a:pt x="367" y="472"/>
                </a:lnTo>
                <a:lnTo>
                  <a:pt x="367" y="472"/>
                </a:lnTo>
                <a:lnTo>
                  <a:pt x="369" y="443"/>
                </a:lnTo>
                <a:lnTo>
                  <a:pt x="374" y="410"/>
                </a:lnTo>
                <a:lnTo>
                  <a:pt x="385" y="322"/>
                </a:lnTo>
                <a:lnTo>
                  <a:pt x="385" y="322"/>
                </a:lnTo>
                <a:lnTo>
                  <a:pt x="387" y="317"/>
                </a:lnTo>
                <a:lnTo>
                  <a:pt x="389" y="311"/>
                </a:lnTo>
                <a:lnTo>
                  <a:pt x="393" y="306"/>
                </a:lnTo>
                <a:lnTo>
                  <a:pt x="398" y="300"/>
                </a:lnTo>
                <a:lnTo>
                  <a:pt x="404" y="295"/>
                </a:lnTo>
                <a:lnTo>
                  <a:pt x="411" y="291"/>
                </a:lnTo>
                <a:lnTo>
                  <a:pt x="419" y="287"/>
                </a:lnTo>
                <a:lnTo>
                  <a:pt x="428" y="285"/>
                </a:lnTo>
                <a:lnTo>
                  <a:pt x="500" y="272"/>
                </a:lnTo>
                <a:lnTo>
                  <a:pt x="500" y="272"/>
                </a:lnTo>
                <a:lnTo>
                  <a:pt x="505" y="272"/>
                </a:lnTo>
                <a:lnTo>
                  <a:pt x="510" y="273"/>
                </a:lnTo>
                <a:lnTo>
                  <a:pt x="513" y="276"/>
                </a:lnTo>
                <a:lnTo>
                  <a:pt x="517" y="280"/>
                </a:lnTo>
                <a:lnTo>
                  <a:pt x="584" y="374"/>
                </a:lnTo>
                <a:lnTo>
                  <a:pt x="584" y="374"/>
                </a:lnTo>
                <a:close/>
                <a:moveTo>
                  <a:pt x="217" y="589"/>
                </a:moveTo>
                <a:lnTo>
                  <a:pt x="217" y="589"/>
                </a:lnTo>
                <a:lnTo>
                  <a:pt x="206" y="589"/>
                </a:lnTo>
                <a:lnTo>
                  <a:pt x="196" y="591"/>
                </a:lnTo>
                <a:lnTo>
                  <a:pt x="186" y="593"/>
                </a:lnTo>
                <a:lnTo>
                  <a:pt x="177" y="598"/>
                </a:lnTo>
                <a:lnTo>
                  <a:pt x="169" y="602"/>
                </a:lnTo>
                <a:lnTo>
                  <a:pt x="159" y="607"/>
                </a:lnTo>
                <a:lnTo>
                  <a:pt x="153" y="614"/>
                </a:lnTo>
                <a:lnTo>
                  <a:pt x="145" y="621"/>
                </a:lnTo>
                <a:lnTo>
                  <a:pt x="139" y="629"/>
                </a:lnTo>
                <a:lnTo>
                  <a:pt x="133" y="637"/>
                </a:lnTo>
                <a:lnTo>
                  <a:pt x="129" y="646"/>
                </a:lnTo>
                <a:lnTo>
                  <a:pt x="124" y="655"/>
                </a:lnTo>
                <a:lnTo>
                  <a:pt x="121" y="665"/>
                </a:lnTo>
                <a:lnTo>
                  <a:pt x="118" y="675"/>
                </a:lnTo>
                <a:lnTo>
                  <a:pt x="117" y="686"/>
                </a:lnTo>
                <a:lnTo>
                  <a:pt x="117" y="696"/>
                </a:lnTo>
                <a:lnTo>
                  <a:pt x="117" y="696"/>
                </a:lnTo>
                <a:lnTo>
                  <a:pt x="117" y="707"/>
                </a:lnTo>
                <a:lnTo>
                  <a:pt x="120" y="719"/>
                </a:lnTo>
                <a:lnTo>
                  <a:pt x="122" y="730"/>
                </a:lnTo>
                <a:lnTo>
                  <a:pt x="125" y="742"/>
                </a:lnTo>
                <a:lnTo>
                  <a:pt x="130" y="752"/>
                </a:lnTo>
                <a:lnTo>
                  <a:pt x="136" y="763"/>
                </a:lnTo>
                <a:lnTo>
                  <a:pt x="141" y="774"/>
                </a:lnTo>
                <a:lnTo>
                  <a:pt x="148" y="783"/>
                </a:lnTo>
                <a:lnTo>
                  <a:pt x="155" y="792"/>
                </a:lnTo>
                <a:lnTo>
                  <a:pt x="163" y="800"/>
                </a:lnTo>
                <a:lnTo>
                  <a:pt x="172" y="807"/>
                </a:lnTo>
                <a:lnTo>
                  <a:pt x="181" y="813"/>
                </a:lnTo>
                <a:lnTo>
                  <a:pt x="190" y="818"/>
                </a:lnTo>
                <a:lnTo>
                  <a:pt x="199" y="821"/>
                </a:lnTo>
                <a:lnTo>
                  <a:pt x="210" y="824"/>
                </a:lnTo>
                <a:lnTo>
                  <a:pt x="220" y="824"/>
                </a:lnTo>
                <a:lnTo>
                  <a:pt x="220" y="824"/>
                </a:lnTo>
                <a:lnTo>
                  <a:pt x="230" y="824"/>
                </a:lnTo>
                <a:lnTo>
                  <a:pt x="241" y="820"/>
                </a:lnTo>
                <a:lnTo>
                  <a:pt x="251" y="817"/>
                </a:lnTo>
                <a:lnTo>
                  <a:pt x="260" y="811"/>
                </a:lnTo>
                <a:lnTo>
                  <a:pt x="268" y="805"/>
                </a:lnTo>
                <a:lnTo>
                  <a:pt x="277" y="797"/>
                </a:lnTo>
                <a:lnTo>
                  <a:pt x="284" y="789"/>
                </a:lnTo>
                <a:lnTo>
                  <a:pt x="291" y="780"/>
                </a:lnTo>
                <a:lnTo>
                  <a:pt x="298" y="770"/>
                </a:lnTo>
                <a:lnTo>
                  <a:pt x="303" y="760"/>
                </a:lnTo>
                <a:lnTo>
                  <a:pt x="308" y="748"/>
                </a:lnTo>
                <a:lnTo>
                  <a:pt x="312" y="738"/>
                </a:lnTo>
                <a:lnTo>
                  <a:pt x="316" y="727"/>
                </a:lnTo>
                <a:lnTo>
                  <a:pt x="318" y="715"/>
                </a:lnTo>
                <a:lnTo>
                  <a:pt x="319" y="704"/>
                </a:lnTo>
                <a:lnTo>
                  <a:pt x="319" y="693"/>
                </a:lnTo>
                <a:lnTo>
                  <a:pt x="319" y="693"/>
                </a:lnTo>
                <a:lnTo>
                  <a:pt x="318" y="681"/>
                </a:lnTo>
                <a:lnTo>
                  <a:pt x="317" y="671"/>
                </a:lnTo>
                <a:lnTo>
                  <a:pt x="315" y="661"/>
                </a:lnTo>
                <a:lnTo>
                  <a:pt x="310" y="651"/>
                </a:lnTo>
                <a:lnTo>
                  <a:pt x="306" y="642"/>
                </a:lnTo>
                <a:lnTo>
                  <a:pt x="301" y="633"/>
                </a:lnTo>
                <a:lnTo>
                  <a:pt x="295" y="625"/>
                </a:lnTo>
                <a:lnTo>
                  <a:pt x="288" y="618"/>
                </a:lnTo>
                <a:lnTo>
                  <a:pt x="280" y="612"/>
                </a:lnTo>
                <a:lnTo>
                  <a:pt x="274" y="605"/>
                </a:lnTo>
                <a:lnTo>
                  <a:pt x="264" y="600"/>
                </a:lnTo>
                <a:lnTo>
                  <a:pt x="255" y="596"/>
                </a:lnTo>
                <a:lnTo>
                  <a:pt x="246" y="592"/>
                </a:lnTo>
                <a:lnTo>
                  <a:pt x="237" y="590"/>
                </a:lnTo>
                <a:lnTo>
                  <a:pt x="227" y="589"/>
                </a:lnTo>
                <a:lnTo>
                  <a:pt x="217" y="589"/>
                </a:lnTo>
                <a:lnTo>
                  <a:pt x="217" y="589"/>
                </a:lnTo>
                <a:close/>
                <a:moveTo>
                  <a:pt x="218" y="962"/>
                </a:moveTo>
                <a:lnTo>
                  <a:pt x="285" y="868"/>
                </a:lnTo>
                <a:lnTo>
                  <a:pt x="285" y="868"/>
                </a:lnTo>
                <a:lnTo>
                  <a:pt x="288" y="864"/>
                </a:lnTo>
                <a:lnTo>
                  <a:pt x="293" y="861"/>
                </a:lnTo>
                <a:lnTo>
                  <a:pt x="298" y="860"/>
                </a:lnTo>
                <a:lnTo>
                  <a:pt x="302" y="860"/>
                </a:lnTo>
                <a:lnTo>
                  <a:pt x="374" y="873"/>
                </a:lnTo>
                <a:lnTo>
                  <a:pt x="374" y="873"/>
                </a:lnTo>
                <a:lnTo>
                  <a:pt x="383" y="875"/>
                </a:lnTo>
                <a:lnTo>
                  <a:pt x="391" y="878"/>
                </a:lnTo>
                <a:lnTo>
                  <a:pt x="398" y="883"/>
                </a:lnTo>
                <a:lnTo>
                  <a:pt x="405" y="889"/>
                </a:lnTo>
                <a:lnTo>
                  <a:pt x="409" y="894"/>
                </a:lnTo>
                <a:lnTo>
                  <a:pt x="413" y="900"/>
                </a:lnTo>
                <a:lnTo>
                  <a:pt x="415" y="905"/>
                </a:lnTo>
                <a:lnTo>
                  <a:pt x="417" y="910"/>
                </a:lnTo>
                <a:lnTo>
                  <a:pt x="417" y="910"/>
                </a:lnTo>
                <a:lnTo>
                  <a:pt x="428" y="987"/>
                </a:lnTo>
                <a:lnTo>
                  <a:pt x="433" y="1044"/>
                </a:lnTo>
                <a:lnTo>
                  <a:pt x="436" y="1068"/>
                </a:lnTo>
                <a:lnTo>
                  <a:pt x="436" y="1092"/>
                </a:lnTo>
                <a:lnTo>
                  <a:pt x="436" y="1115"/>
                </a:lnTo>
                <a:lnTo>
                  <a:pt x="433" y="1140"/>
                </a:lnTo>
                <a:lnTo>
                  <a:pt x="433" y="1140"/>
                </a:lnTo>
                <a:lnTo>
                  <a:pt x="432" y="1145"/>
                </a:lnTo>
                <a:lnTo>
                  <a:pt x="430" y="1151"/>
                </a:lnTo>
                <a:lnTo>
                  <a:pt x="427" y="1156"/>
                </a:lnTo>
                <a:lnTo>
                  <a:pt x="423" y="1160"/>
                </a:lnTo>
                <a:lnTo>
                  <a:pt x="419" y="1164"/>
                </a:lnTo>
                <a:lnTo>
                  <a:pt x="413" y="1166"/>
                </a:lnTo>
                <a:lnTo>
                  <a:pt x="407" y="1168"/>
                </a:lnTo>
                <a:lnTo>
                  <a:pt x="401" y="1168"/>
                </a:lnTo>
                <a:lnTo>
                  <a:pt x="35" y="1168"/>
                </a:lnTo>
                <a:lnTo>
                  <a:pt x="35" y="1168"/>
                </a:lnTo>
                <a:lnTo>
                  <a:pt x="28" y="1168"/>
                </a:lnTo>
                <a:lnTo>
                  <a:pt x="23" y="1166"/>
                </a:lnTo>
                <a:lnTo>
                  <a:pt x="18" y="1164"/>
                </a:lnTo>
                <a:lnTo>
                  <a:pt x="13" y="1160"/>
                </a:lnTo>
                <a:lnTo>
                  <a:pt x="9" y="1156"/>
                </a:lnTo>
                <a:lnTo>
                  <a:pt x="7" y="1151"/>
                </a:lnTo>
                <a:lnTo>
                  <a:pt x="4" y="1145"/>
                </a:lnTo>
                <a:lnTo>
                  <a:pt x="3" y="1140"/>
                </a:lnTo>
                <a:lnTo>
                  <a:pt x="3" y="1140"/>
                </a:lnTo>
                <a:lnTo>
                  <a:pt x="1" y="1115"/>
                </a:lnTo>
                <a:lnTo>
                  <a:pt x="0" y="1092"/>
                </a:lnTo>
                <a:lnTo>
                  <a:pt x="1" y="1068"/>
                </a:lnTo>
                <a:lnTo>
                  <a:pt x="2" y="1044"/>
                </a:lnTo>
                <a:lnTo>
                  <a:pt x="9" y="987"/>
                </a:lnTo>
                <a:lnTo>
                  <a:pt x="19" y="910"/>
                </a:lnTo>
                <a:lnTo>
                  <a:pt x="19" y="910"/>
                </a:lnTo>
                <a:lnTo>
                  <a:pt x="20" y="905"/>
                </a:lnTo>
                <a:lnTo>
                  <a:pt x="24" y="900"/>
                </a:lnTo>
                <a:lnTo>
                  <a:pt x="27" y="894"/>
                </a:lnTo>
                <a:lnTo>
                  <a:pt x="32" y="889"/>
                </a:lnTo>
                <a:lnTo>
                  <a:pt x="37" y="883"/>
                </a:lnTo>
                <a:lnTo>
                  <a:pt x="44" y="878"/>
                </a:lnTo>
                <a:lnTo>
                  <a:pt x="52" y="875"/>
                </a:lnTo>
                <a:lnTo>
                  <a:pt x="61" y="873"/>
                </a:lnTo>
                <a:lnTo>
                  <a:pt x="133" y="860"/>
                </a:lnTo>
                <a:lnTo>
                  <a:pt x="133" y="860"/>
                </a:lnTo>
                <a:lnTo>
                  <a:pt x="139" y="860"/>
                </a:lnTo>
                <a:lnTo>
                  <a:pt x="144" y="861"/>
                </a:lnTo>
                <a:lnTo>
                  <a:pt x="147" y="864"/>
                </a:lnTo>
                <a:lnTo>
                  <a:pt x="150" y="868"/>
                </a:lnTo>
                <a:lnTo>
                  <a:pt x="218" y="962"/>
                </a:lnTo>
                <a:lnTo>
                  <a:pt x="218" y="962"/>
                </a:lnTo>
                <a:close/>
                <a:moveTo>
                  <a:pt x="557" y="589"/>
                </a:moveTo>
                <a:lnTo>
                  <a:pt x="557" y="589"/>
                </a:lnTo>
                <a:lnTo>
                  <a:pt x="558" y="583"/>
                </a:lnTo>
                <a:lnTo>
                  <a:pt x="559" y="577"/>
                </a:lnTo>
                <a:lnTo>
                  <a:pt x="561" y="573"/>
                </a:lnTo>
                <a:lnTo>
                  <a:pt x="565" y="569"/>
                </a:lnTo>
                <a:lnTo>
                  <a:pt x="569" y="566"/>
                </a:lnTo>
                <a:lnTo>
                  <a:pt x="574" y="562"/>
                </a:lnTo>
                <a:lnTo>
                  <a:pt x="578" y="561"/>
                </a:lnTo>
                <a:lnTo>
                  <a:pt x="584" y="561"/>
                </a:lnTo>
                <a:lnTo>
                  <a:pt x="584" y="561"/>
                </a:lnTo>
                <a:lnTo>
                  <a:pt x="590" y="561"/>
                </a:lnTo>
                <a:lnTo>
                  <a:pt x="595" y="562"/>
                </a:lnTo>
                <a:lnTo>
                  <a:pt x="600" y="566"/>
                </a:lnTo>
                <a:lnTo>
                  <a:pt x="603" y="569"/>
                </a:lnTo>
                <a:lnTo>
                  <a:pt x="607" y="573"/>
                </a:lnTo>
                <a:lnTo>
                  <a:pt x="609" y="577"/>
                </a:lnTo>
                <a:lnTo>
                  <a:pt x="611" y="583"/>
                </a:lnTo>
                <a:lnTo>
                  <a:pt x="611" y="589"/>
                </a:lnTo>
                <a:lnTo>
                  <a:pt x="611" y="703"/>
                </a:lnTo>
                <a:lnTo>
                  <a:pt x="716" y="763"/>
                </a:lnTo>
                <a:lnTo>
                  <a:pt x="716" y="763"/>
                </a:lnTo>
                <a:lnTo>
                  <a:pt x="721" y="767"/>
                </a:lnTo>
                <a:lnTo>
                  <a:pt x="724" y="771"/>
                </a:lnTo>
                <a:lnTo>
                  <a:pt x="728" y="776"/>
                </a:lnTo>
                <a:lnTo>
                  <a:pt x="729" y="780"/>
                </a:lnTo>
                <a:lnTo>
                  <a:pt x="730" y="785"/>
                </a:lnTo>
                <a:lnTo>
                  <a:pt x="730" y="791"/>
                </a:lnTo>
                <a:lnTo>
                  <a:pt x="729" y="796"/>
                </a:lnTo>
                <a:lnTo>
                  <a:pt x="727" y="801"/>
                </a:lnTo>
                <a:lnTo>
                  <a:pt x="727" y="801"/>
                </a:lnTo>
                <a:lnTo>
                  <a:pt x="723" y="805"/>
                </a:lnTo>
                <a:lnTo>
                  <a:pt x="720" y="809"/>
                </a:lnTo>
                <a:lnTo>
                  <a:pt x="715" y="812"/>
                </a:lnTo>
                <a:lnTo>
                  <a:pt x="711" y="813"/>
                </a:lnTo>
                <a:lnTo>
                  <a:pt x="705" y="815"/>
                </a:lnTo>
                <a:lnTo>
                  <a:pt x="699" y="815"/>
                </a:lnTo>
                <a:lnTo>
                  <a:pt x="695" y="813"/>
                </a:lnTo>
                <a:lnTo>
                  <a:pt x="689" y="811"/>
                </a:lnTo>
                <a:lnTo>
                  <a:pt x="584" y="751"/>
                </a:lnTo>
                <a:lnTo>
                  <a:pt x="479" y="811"/>
                </a:lnTo>
                <a:lnTo>
                  <a:pt x="479" y="811"/>
                </a:lnTo>
                <a:lnTo>
                  <a:pt x="474" y="813"/>
                </a:lnTo>
                <a:lnTo>
                  <a:pt x="469" y="815"/>
                </a:lnTo>
                <a:lnTo>
                  <a:pt x="464" y="815"/>
                </a:lnTo>
                <a:lnTo>
                  <a:pt x="459" y="813"/>
                </a:lnTo>
                <a:lnTo>
                  <a:pt x="454" y="812"/>
                </a:lnTo>
                <a:lnTo>
                  <a:pt x="449" y="809"/>
                </a:lnTo>
                <a:lnTo>
                  <a:pt x="445" y="805"/>
                </a:lnTo>
                <a:lnTo>
                  <a:pt x="441" y="801"/>
                </a:lnTo>
                <a:lnTo>
                  <a:pt x="441" y="801"/>
                </a:lnTo>
                <a:lnTo>
                  <a:pt x="439" y="796"/>
                </a:lnTo>
                <a:lnTo>
                  <a:pt x="438" y="791"/>
                </a:lnTo>
                <a:lnTo>
                  <a:pt x="438" y="785"/>
                </a:lnTo>
                <a:lnTo>
                  <a:pt x="439" y="780"/>
                </a:lnTo>
                <a:lnTo>
                  <a:pt x="441" y="776"/>
                </a:lnTo>
                <a:lnTo>
                  <a:pt x="444" y="771"/>
                </a:lnTo>
                <a:lnTo>
                  <a:pt x="447" y="767"/>
                </a:lnTo>
                <a:lnTo>
                  <a:pt x="452" y="763"/>
                </a:lnTo>
                <a:lnTo>
                  <a:pt x="557" y="703"/>
                </a:lnTo>
                <a:lnTo>
                  <a:pt x="557" y="589"/>
                </a:lnTo>
                <a:lnTo>
                  <a:pt x="557" y="589"/>
                </a:lnTo>
                <a:close/>
                <a:moveTo>
                  <a:pt x="949" y="589"/>
                </a:moveTo>
                <a:lnTo>
                  <a:pt x="949" y="589"/>
                </a:lnTo>
                <a:lnTo>
                  <a:pt x="938" y="589"/>
                </a:lnTo>
                <a:lnTo>
                  <a:pt x="929" y="591"/>
                </a:lnTo>
                <a:lnTo>
                  <a:pt x="918" y="593"/>
                </a:lnTo>
                <a:lnTo>
                  <a:pt x="909" y="598"/>
                </a:lnTo>
                <a:lnTo>
                  <a:pt x="900" y="602"/>
                </a:lnTo>
                <a:lnTo>
                  <a:pt x="892" y="607"/>
                </a:lnTo>
                <a:lnTo>
                  <a:pt x="884" y="614"/>
                </a:lnTo>
                <a:lnTo>
                  <a:pt x="877" y="621"/>
                </a:lnTo>
                <a:lnTo>
                  <a:pt x="872" y="629"/>
                </a:lnTo>
                <a:lnTo>
                  <a:pt x="866" y="637"/>
                </a:lnTo>
                <a:lnTo>
                  <a:pt x="860" y="646"/>
                </a:lnTo>
                <a:lnTo>
                  <a:pt x="857" y="655"/>
                </a:lnTo>
                <a:lnTo>
                  <a:pt x="853" y="665"/>
                </a:lnTo>
                <a:lnTo>
                  <a:pt x="851" y="675"/>
                </a:lnTo>
                <a:lnTo>
                  <a:pt x="850" y="686"/>
                </a:lnTo>
                <a:lnTo>
                  <a:pt x="850" y="696"/>
                </a:lnTo>
                <a:lnTo>
                  <a:pt x="850" y="696"/>
                </a:lnTo>
                <a:lnTo>
                  <a:pt x="850" y="707"/>
                </a:lnTo>
                <a:lnTo>
                  <a:pt x="852" y="719"/>
                </a:lnTo>
                <a:lnTo>
                  <a:pt x="855" y="730"/>
                </a:lnTo>
                <a:lnTo>
                  <a:pt x="858" y="742"/>
                </a:lnTo>
                <a:lnTo>
                  <a:pt x="863" y="752"/>
                </a:lnTo>
                <a:lnTo>
                  <a:pt x="868" y="763"/>
                </a:lnTo>
                <a:lnTo>
                  <a:pt x="874" y="774"/>
                </a:lnTo>
                <a:lnTo>
                  <a:pt x="881" y="783"/>
                </a:lnTo>
                <a:lnTo>
                  <a:pt x="888" y="792"/>
                </a:lnTo>
                <a:lnTo>
                  <a:pt x="896" y="800"/>
                </a:lnTo>
                <a:lnTo>
                  <a:pt x="905" y="807"/>
                </a:lnTo>
                <a:lnTo>
                  <a:pt x="914" y="813"/>
                </a:lnTo>
                <a:lnTo>
                  <a:pt x="923" y="818"/>
                </a:lnTo>
                <a:lnTo>
                  <a:pt x="932" y="821"/>
                </a:lnTo>
                <a:lnTo>
                  <a:pt x="942" y="824"/>
                </a:lnTo>
                <a:lnTo>
                  <a:pt x="953" y="824"/>
                </a:lnTo>
                <a:lnTo>
                  <a:pt x="953" y="824"/>
                </a:lnTo>
                <a:lnTo>
                  <a:pt x="963" y="824"/>
                </a:lnTo>
                <a:lnTo>
                  <a:pt x="973" y="820"/>
                </a:lnTo>
                <a:lnTo>
                  <a:pt x="982" y="817"/>
                </a:lnTo>
                <a:lnTo>
                  <a:pt x="993" y="811"/>
                </a:lnTo>
                <a:lnTo>
                  <a:pt x="1001" y="805"/>
                </a:lnTo>
                <a:lnTo>
                  <a:pt x="1009" y="797"/>
                </a:lnTo>
                <a:lnTo>
                  <a:pt x="1017" y="789"/>
                </a:lnTo>
                <a:lnTo>
                  <a:pt x="1023" y="780"/>
                </a:lnTo>
                <a:lnTo>
                  <a:pt x="1030" y="770"/>
                </a:lnTo>
                <a:lnTo>
                  <a:pt x="1036" y="760"/>
                </a:lnTo>
                <a:lnTo>
                  <a:pt x="1041" y="748"/>
                </a:lnTo>
                <a:lnTo>
                  <a:pt x="1045" y="738"/>
                </a:lnTo>
                <a:lnTo>
                  <a:pt x="1047" y="727"/>
                </a:lnTo>
                <a:lnTo>
                  <a:pt x="1050" y="715"/>
                </a:lnTo>
                <a:lnTo>
                  <a:pt x="1052" y="704"/>
                </a:lnTo>
                <a:lnTo>
                  <a:pt x="1052" y="693"/>
                </a:lnTo>
                <a:lnTo>
                  <a:pt x="1052" y="693"/>
                </a:lnTo>
                <a:lnTo>
                  <a:pt x="1051" y="681"/>
                </a:lnTo>
                <a:lnTo>
                  <a:pt x="1050" y="671"/>
                </a:lnTo>
                <a:lnTo>
                  <a:pt x="1046" y="661"/>
                </a:lnTo>
                <a:lnTo>
                  <a:pt x="1043" y="651"/>
                </a:lnTo>
                <a:lnTo>
                  <a:pt x="1038" y="642"/>
                </a:lnTo>
                <a:lnTo>
                  <a:pt x="1034" y="633"/>
                </a:lnTo>
                <a:lnTo>
                  <a:pt x="1028" y="625"/>
                </a:lnTo>
                <a:lnTo>
                  <a:pt x="1021" y="618"/>
                </a:lnTo>
                <a:lnTo>
                  <a:pt x="1013" y="612"/>
                </a:lnTo>
                <a:lnTo>
                  <a:pt x="1005" y="605"/>
                </a:lnTo>
                <a:lnTo>
                  <a:pt x="997" y="600"/>
                </a:lnTo>
                <a:lnTo>
                  <a:pt x="988" y="596"/>
                </a:lnTo>
                <a:lnTo>
                  <a:pt x="979" y="592"/>
                </a:lnTo>
                <a:lnTo>
                  <a:pt x="969" y="590"/>
                </a:lnTo>
                <a:lnTo>
                  <a:pt x="960" y="589"/>
                </a:lnTo>
                <a:lnTo>
                  <a:pt x="949" y="589"/>
                </a:lnTo>
                <a:lnTo>
                  <a:pt x="949" y="589"/>
                </a:lnTo>
                <a:close/>
                <a:moveTo>
                  <a:pt x="950" y="962"/>
                </a:moveTo>
                <a:lnTo>
                  <a:pt x="1018" y="868"/>
                </a:lnTo>
                <a:lnTo>
                  <a:pt x="1018" y="868"/>
                </a:lnTo>
                <a:lnTo>
                  <a:pt x="1021" y="864"/>
                </a:lnTo>
                <a:lnTo>
                  <a:pt x="1026" y="861"/>
                </a:lnTo>
                <a:lnTo>
                  <a:pt x="1030" y="860"/>
                </a:lnTo>
                <a:lnTo>
                  <a:pt x="1035" y="860"/>
                </a:lnTo>
                <a:lnTo>
                  <a:pt x="1107" y="873"/>
                </a:lnTo>
                <a:lnTo>
                  <a:pt x="1107" y="873"/>
                </a:lnTo>
                <a:lnTo>
                  <a:pt x="1116" y="875"/>
                </a:lnTo>
                <a:lnTo>
                  <a:pt x="1124" y="878"/>
                </a:lnTo>
                <a:lnTo>
                  <a:pt x="1131" y="883"/>
                </a:lnTo>
                <a:lnTo>
                  <a:pt x="1136" y="889"/>
                </a:lnTo>
                <a:lnTo>
                  <a:pt x="1142" y="894"/>
                </a:lnTo>
                <a:lnTo>
                  <a:pt x="1146" y="900"/>
                </a:lnTo>
                <a:lnTo>
                  <a:pt x="1148" y="905"/>
                </a:lnTo>
                <a:lnTo>
                  <a:pt x="1150" y="910"/>
                </a:lnTo>
                <a:lnTo>
                  <a:pt x="1150" y="910"/>
                </a:lnTo>
                <a:lnTo>
                  <a:pt x="1160" y="987"/>
                </a:lnTo>
                <a:lnTo>
                  <a:pt x="1166" y="1044"/>
                </a:lnTo>
                <a:lnTo>
                  <a:pt x="1168" y="1068"/>
                </a:lnTo>
                <a:lnTo>
                  <a:pt x="1168" y="1092"/>
                </a:lnTo>
                <a:lnTo>
                  <a:pt x="1168" y="1115"/>
                </a:lnTo>
                <a:lnTo>
                  <a:pt x="1166" y="1140"/>
                </a:lnTo>
                <a:lnTo>
                  <a:pt x="1166" y="1140"/>
                </a:lnTo>
                <a:lnTo>
                  <a:pt x="1165" y="1145"/>
                </a:lnTo>
                <a:lnTo>
                  <a:pt x="1163" y="1151"/>
                </a:lnTo>
                <a:lnTo>
                  <a:pt x="1159" y="1156"/>
                </a:lnTo>
                <a:lnTo>
                  <a:pt x="1156" y="1160"/>
                </a:lnTo>
                <a:lnTo>
                  <a:pt x="1151" y="1164"/>
                </a:lnTo>
                <a:lnTo>
                  <a:pt x="1146" y="1166"/>
                </a:lnTo>
                <a:lnTo>
                  <a:pt x="1140" y="1168"/>
                </a:lnTo>
                <a:lnTo>
                  <a:pt x="1134" y="1168"/>
                </a:lnTo>
                <a:lnTo>
                  <a:pt x="767" y="1168"/>
                </a:lnTo>
                <a:lnTo>
                  <a:pt x="767" y="1168"/>
                </a:lnTo>
                <a:lnTo>
                  <a:pt x="761" y="1168"/>
                </a:lnTo>
                <a:lnTo>
                  <a:pt x="755" y="1166"/>
                </a:lnTo>
                <a:lnTo>
                  <a:pt x="751" y="1164"/>
                </a:lnTo>
                <a:lnTo>
                  <a:pt x="746" y="1160"/>
                </a:lnTo>
                <a:lnTo>
                  <a:pt x="742" y="1156"/>
                </a:lnTo>
                <a:lnTo>
                  <a:pt x="739" y="1151"/>
                </a:lnTo>
                <a:lnTo>
                  <a:pt x="737" y="1145"/>
                </a:lnTo>
                <a:lnTo>
                  <a:pt x="736" y="1140"/>
                </a:lnTo>
                <a:lnTo>
                  <a:pt x="736" y="1140"/>
                </a:lnTo>
                <a:lnTo>
                  <a:pt x="734" y="1115"/>
                </a:lnTo>
                <a:lnTo>
                  <a:pt x="732" y="1092"/>
                </a:lnTo>
                <a:lnTo>
                  <a:pt x="734" y="1068"/>
                </a:lnTo>
                <a:lnTo>
                  <a:pt x="735" y="1044"/>
                </a:lnTo>
                <a:lnTo>
                  <a:pt x="742" y="987"/>
                </a:lnTo>
                <a:lnTo>
                  <a:pt x="752" y="910"/>
                </a:lnTo>
                <a:lnTo>
                  <a:pt x="752" y="910"/>
                </a:lnTo>
                <a:lnTo>
                  <a:pt x="753" y="905"/>
                </a:lnTo>
                <a:lnTo>
                  <a:pt x="755" y="900"/>
                </a:lnTo>
                <a:lnTo>
                  <a:pt x="760" y="894"/>
                </a:lnTo>
                <a:lnTo>
                  <a:pt x="764" y="889"/>
                </a:lnTo>
                <a:lnTo>
                  <a:pt x="770" y="883"/>
                </a:lnTo>
                <a:lnTo>
                  <a:pt x="777" y="878"/>
                </a:lnTo>
                <a:lnTo>
                  <a:pt x="785" y="875"/>
                </a:lnTo>
                <a:lnTo>
                  <a:pt x="794" y="873"/>
                </a:lnTo>
                <a:lnTo>
                  <a:pt x="866" y="860"/>
                </a:lnTo>
                <a:lnTo>
                  <a:pt x="866" y="860"/>
                </a:lnTo>
                <a:lnTo>
                  <a:pt x="872" y="860"/>
                </a:lnTo>
                <a:lnTo>
                  <a:pt x="876" y="861"/>
                </a:lnTo>
                <a:lnTo>
                  <a:pt x="880" y="864"/>
                </a:lnTo>
                <a:lnTo>
                  <a:pt x="883" y="868"/>
                </a:lnTo>
                <a:lnTo>
                  <a:pt x="950" y="962"/>
                </a:lnTo>
                <a:lnTo>
                  <a:pt x="950" y="962"/>
                </a:lnTo>
                <a:close/>
              </a:path>
            </a:pathLst>
          </a:custGeom>
          <a:solidFill>
            <a:schemeClr val="accent6"/>
          </a:solidFill>
          <a:ln>
            <a:noFill/>
          </a:ln>
        </p:spPr>
        <p:txBody>
          <a:bodyPr vert="horz" wrap="square" lIns="91440" tIns="45720" rIns="91440" bIns="45720" numCol="1" anchor="t" anchorCtr="0" compatLnSpc="1"/>
          <a:lstStyle/>
          <a:p>
            <a:endParaRPr lang="ko-KR" altLang="en-US" sz="1800">
              <a:latin typeface="方正屏显雅宋简体" panose="02010600010101010101" charset="-122"/>
              <a:ea typeface="方正屏显雅宋简体" panose="02010600010101010101" charset="-122"/>
            </a:endParaRPr>
          </a:p>
        </p:txBody>
      </p:sp>
      <p:cxnSp>
        <p:nvCxnSpPr>
          <p:cNvPr id="30" name="직선 연결선 10"/>
          <p:cNvCxnSpPr/>
          <p:nvPr/>
        </p:nvCxnSpPr>
        <p:spPr>
          <a:xfrm>
            <a:off x="5178969" y="2649475"/>
            <a:ext cx="2868043" cy="0"/>
          </a:xfrm>
          <a:prstGeom prst="line">
            <a:avLst/>
          </a:prstGeom>
          <a:ln w="12700">
            <a:solidFill>
              <a:schemeClr val="bg1">
                <a:lumMod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3" name="Freeform 12"/>
          <p:cNvSpPr>
            <a:spLocks noEditPoints="1"/>
          </p:cNvSpPr>
          <p:nvPr/>
        </p:nvSpPr>
        <p:spPr bwMode="auto">
          <a:xfrm>
            <a:off x="5321950" y="1308547"/>
            <a:ext cx="418713" cy="510594"/>
          </a:xfrm>
          <a:custGeom>
            <a:avLst/>
            <a:gdLst>
              <a:gd name="T0" fmla="*/ 292 w 959"/>
              <a:gd name="T1" fmla="*/ 1 h 1168"/>
              <a:gd name="T2" fmla="*/ 918 w 959"/>
              <a:gd name="T3" fmla="*/ 9 h 1168"/>
              <a:gd name="T4" fmla="*/ 957 w 959"/>
              <a:gd name="T5" fmla="*/ 62 h 1168"/>
              <a:gd name="T6" fmla="*/ 950 w 959"/>
              <a:gd name="T7" fmla="*/ 1127 h 1168"/>
              <a:gd name="T8" fmla="*/ 896 w 959"/>
              <a:gd name="T9" fmla="*/ 1167 h 1168"/>
              <a:gd name="T10" fmla="*/ 40 w 959"/>
              <a:gd name="T11" fmla="*/ 1159 h 1168"/>
              <a:gd name="T12" fmla="*/ 1 w 959"/>
              <a:gd name="T13" fmla="*/ 1107 h 1168"/>
              <a:gd name="T14" fmla="*/ 9 w 959"/>
              <a:gd name="T15" fmla="*/ 270 h 1168"/>
              <a:gd name="T16" fmla="*/ 877 w 959"/>
              <a:gd name="T17" fmla="*/ 82 h 1168"/>
              <a:gd name="T18" fmla="*/ 304 w 959"/>
              <a:gd name="T19" fmla="*/ 324 h 1168"/>
              <a:gd name="T20" fmla="*/ 287 w 959"/>
              <a:gd name="T21" fmla="*/ 269 h 1168"/>
              <a:gd name="T22" fmla="*/ 377 w 959"/>
              <a:gd name="T23" fmla="*/ 900 h 1168"/>
              <a:gd name="T24" fmla="*/ 329 w 959"/>
              <a:gd name="T25" fmla="*/ 964 h 1168"/>
              <a:gd name="T26" fmla="*/ 235 w 959"/>
              <a:gd name="T27" fmla="*/ 983 h 1168"/>
              <a:gd name="T28" fmla="*/ 158 w 959"/>
              <a:gd name="T29" fmla="*/ 931 h 1168"/>
              <a:gd name="T30" fmla="*/ 139 w 959"/>
              <a:gd name="T31" fmla="*/ 836 h 1168"/>
              <a:gd name="T32" fmla="*/ 187 w 959"/>
              <a:gd name="T33" fmla="*/ 761 h 1168"/>
              <a:gd name="T34" fmla="*/ 205 w 959"/>
              <a:gd name="T35" fmla="*/ 657 h 1168"/>
              <a:gd name="T36" fmla="*/ 258 w 959"/>
              <a:gd name="T37" fmla="*/ 642 h 1168"/>
              <a:gd name="T38" fmla="*/ 343 w 959"/>
              <a:gd name="T39" fmla="*/ 470 h 1168"/>
              <a:gd name="T40" fmla="*/ 502 w 959"/>
              <a:gd name="T41" fmla="*/ 292 h 1168"/>
              <a:gd name="T42" fmla="*/ 531 w 959"/>
              <a:gd name="T43" fmla="*/ 265 h 1168"/>
              <a:gd name="T44" fmla="*/ 821 w 959"/>
              <a:gd name="T45" fmla="*/ 286 h 1168"/>
              <a:gd name="T46" fmla="*/ 805 w 959"/>
              <a:gd name="T47" fmla="*/ 509 h 1168"/>
              <a:gd name="T48" fmla="*/ 771 w 959"/>
              <a:gd name="T49" fmla="*/ 593 h 1168"/>
              <a:gd name="T50" fmla="*/ 717 w 959"/>
              <a:gd name="T51" fmla="*/ 738 h 1168"/>
              <a:gd name="T52" fmla="*/ 785 w 959"/>
              <a:gd name="T53" fmla="*/ 774 h 1168"/>
              <a:gd name="T54" fmla="*/ 822 w 959"/>
              <a:gd name="T55" fmla="*/ 861 h 1168"/>
              <a:gd name="T56" fmla="*/ 785 w 959"/>
              <a:gd name="T57" fmla="*/ 949 h 1168"/>
              <a:gd name="T58" fmla="*/ 699 w 959"/>
              <a:gd name="T59" fmla="*/ 986 h 1168"/>
              <a:gd name="T60" fmla="*/ 612 w 959"/>
              <a:gd name="T61" fmla="*/ 949 h 1168"/>
              <a:gd name="T62" fmla="*/ 505 w 959"/>
              <a:gd name="T63" fmla="*/ 930 h 1168"/>
              <a:gd name="T64" fmla="*/ 475 w 959"/>
              <a:gd name="T65" fmla="*/ 915 h 1168"/>
              <a:gd name="T66" fmla="*/ 415 w 959"/>
              <a:gd name="T67" fmla="*/ 452 h 1168"/>
              <a:gd name="T68" fmla="*/ 313 w 959"/>
              <a:gd name="T69" fmla="*/ 585 h 1168"/>
              <a:gd name="T70" fmla="*/ 346 w 959"/>
              <a:gd name="T71" fmla="*/ 674 h 1168"/>
              <a:gd name="T72" fmla="*/ 308 w 959"/>
              <a:gd name="T73" fmla="*/ 747 h 1168"/>
              <a:gd name="T74" fmla="*/ 365 w 959"/>
              <a:gd name="T75" fmla="*/ 796 h 1168"/>
              <a:gd name="T76" fmla="*/ 475 w 959"/>
              <a:gd name="T77" fmla="*/ 801 h 1168"/>
              <a:gd name="T78" fmla="*/ 577 w 959"/>
              <a:gd name="T79" fmla="*/ 850 h 1168"/>
              <a:gd name="T80" fmla="*/ 612 w 959"/>
              <a:gd name="T81" fmla="*/ 774 h 1168"/>
              <a:gd name="T82" fmla="*/ 680 w 959"/>
              <a:gd name="T83" fmla="*/ 616 h 1168"/>
              <a:gd name="T84" fmla="*/ 628 w 959"/>
              <a:gd name="T85" fmla="*/ 589 h 1168"/>
              <a:gd name="T86" fmla="*/ 514 w 959"/>
              <a:gd name="T87" fmla="*/ 507 h 1168"/>
              <a:gd name="T88" fmla="*/ 557 w 959"/>
              <a:gd name="T89" fmla="*/ 319 h 1168"/>
              <a:gd name="T90" fmla="*/ 719 w 959"/>
              <a:gd name="T91" fmla="*/ 795 h 1168"/>
              <a:gd name="T92" fmla="*/ 660 w 959"/>
              <a:gd name="T93" fmla="*/ 804 h 1168"/>
              <a:gd name="T94" fmla="*/ 630 w 959"/>
              <a:gd name="T95" fmla="*/ 868 h 1168"/>
              <a:gd name="T96" fmla="*/ 692 w 959"/>
              <a:gd name="T97" fmla="*/ 931 h 1168"/>
              <a:gd name="T98" fmla="*/ 756 w 959"/>
              <a:gd name="T99" fmla="*/ 900 h 1168"/>
              <a:gd name="T100" fmla="*/ 756 w 959"/>
              <a:gd name="T101" fmla="*/ 823 h 1168"/>
              <a:gd name="T102" fmla="*/ 267 w 959"/>
              <a:gd name="T103" fmla="*/ 792 h 1168"/>
              <a:gd name="T104" fmla="*/ 211 w 959"/>
              <a:gd name="T105" fmla="*/ 812 h 1168"/>
              <a:gd name="T106" fmla="*/ 197 w 959"/>
              <a:gd name="T107" fmla="*/ 889 h 1168"/>
              <a:gd name="T108" fmla="*/ 260 w 959"/>
              <a:gd name="T109" fmla="*/ 931 h 1168"/>
              <a:gd name="T110" fmla="*/ 328 w 959"/>
              <a:gd name="T111" fmla="*/ 875 h 1168"/>
              <a:gd name="T112" fmla="*/ 308 w 959"/>
              <a:gd name="T113" fmla="*/ 812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59" h="1168">
                <a:moveTo>
                  <a:pt x="23" y="252"/>
                </a:moveTo>
                <a:lnTo>
                  <a:pt x="252" y="23"/>
                </a:lnTo>
                <a:lnTo>
                  <a:pt x="252" y="23"/>
                </a:lnTo>
                <a:lnTo>
                  <a:pt x="258" y="17"/>
                </a:lnTo>
                <a:lnTo>
                  <a:pt x="264" y="13"/>
                </a:lnTo>
                <a:lnTo>
                  <a:pt x="271" y="9"/>
                </a:lnTo>
                <a:lnTo>
                  <a:pt x="278" y="6"/>
                </a:lnTo>
                <a:lnTo>
                  <a:pt x="284" y="3"/>
                </a:lnTo>
                <a:lnTo>
                  <a:pt x="292" y="1"/>
                </a:lnTo>
                <a:lnTo>
                  <a:pt x="299" y="0"/>
                </a:lnTo>
                <a:lnTo>
                  <a:pt x="307" y="0"/>
                </a:lnTo>
                <a:lnTo>
                  <a:pt x="881" y="0"/>
                </a:lnTo>
                <a:lnTo>
                  <a:pt x="881" y="0"/>
                </a:lnTo>
                <a:lnTo>
                  <a:pt x="889" y="0"/>
                </a:lnTo>
                <a:lnTo>
                  <a:pt x="896" y="1"/>
                </a:lnTo>
                <a:lnTo>
                  <a:pt x="904" y="3"/>
                </a:lnTo>
                <a:lnTo>
                  <a:pt x="911" y="6"/>
                </a:lnTo>
                <a:lnTo>
                  <a:pt x="918" y="9"/>
                </a:lnTo>
                <a:lnTo>
                  <a:pt x="925" y="14"/>
                </a:lnTo>
                <a:lnTo>
                  <a:pt x="930" y="18"/>
                </a:lnTo>
                <a:lnTo>
                  <a:pt x="936" y="23"/>
                </a:lnTo>
                <a:lnTo>
                  <a:pt x="941" y="29"/>
                </a:lnTo>
                <a:lnTo>
                  <a:pt x="945" y="34"/>
                </a:lnTo>
                <a:lnTo>
                  <a:pt x="950" y="41"/>
                </a:lnTo>
                <a:lnTo>
                  <a:pt x="952" y="48"/>
                </a:lnTo>
                <a:lnTo>
                  <a:pt x="955" y="55"/>
                </a:lnTo>
                <a:lnTo>
                  <a:pt x="957" y="62"/>
                </a:lnTo>
                <a:lnTo>
                  <a:pt x="958" y="70"/>
                </a:lnTo>
                <a:lnTo>
                  <a:pt x="959" y="78"/>
                </a:lnTo>
                <a:lnTo>
                  <a:pt x="959" y="1091"/>
                </a:lnTo>
                <a:lnTo>
                  <a:pt x="959" y="1091"/>
                </a:lnTo>
                <a:lnTo>
                  <a:pt x="958" y="1099"/>
                </a:lnTo>
                <a:lnTo>
                  <a:pt x="957" y="1107"/>
                </a:lnTo>
                <a:lnTo>
                  <a:pt x="955" y="1114"/>
                </a:lnTo>
                <a:lnTo>
                  <a:pt x="952" y="1120"/>
                </a:lnTo>
                <a:lnTo>
                  <a:pt x="950" y="1127"/>
                </a:lnTo>
                <a:lnTo>
                  <a:pt x="945" y="1134"/>
                </a:lnTo>
                <a:lnTo>
                  <a:pt x="941" y="1140"/>
                </a:lnTo>
                <a:lnTo>
                  <a:pt x="936" y="1145"/>
                </a:lnTo>
                <a:lnTo>
                  <a:pt x="930" y="1150"/>
                </a:lnTo>
                <a:lnTo>
                  <a:pt x="925" y="1155"/>
                </a:lnTo>
                <a:lnTo>
                  <a:pt x="918" y="1159"/>
                </a:lnTo>
                <a:lnTo>
                  <a:pt x="911" y="1163"/>
                </a:lnTo>
                <a:lnTo>
                  <a:pt x="904" y="1165"/>
                </a:lnTo>
                <a:lnTo>
                  <a:pt x="896" y="1167"/>
                </a:lnTo>
                <a:lnTo>
                  <a:pt x="889" y="1168"/>
                </a:lnTo>
                <a:lnTo>
                  <a:pt x="881" y="1168"/>
                </a:lnTo>
                <a:lnTo>
                  <a:pt x="78" y="1168"/>
                </a:lnTo>
                <a:lnTo>
                  <a:pt x="78" y="1168"/>
                </a:lnTo>
                <a:lnTo>
                  <a:pt x="70" y="1168"/>
                </a:lnTo>
                <a:lnTo>
                  <a:pt x="62" y="1167"/>
                </a:lnTo>
                <a:lnTo>
                  <a:pt x="55" y="1165"/>
                </a:lnTo>
                <a:lnTo>
                  <a:pt x="47" y="1163"/>
                </a:lnTo>
                <a:lnTo>
                  <a:pt x="40" y="1159"/>
                </a:lnTo>
                <a:lnTo>
                  <a:pt x="34" y="1155"/>
                </a:lnTo>
                <a:lnTo>
                  <a:pt x="28" y="1150"/>
                </a:lnTo>
                <a:lnTo>
                  <a:pt x="23" y="1145"/>
                </a:lnTo>
                <a:lnTo>
                  <a:pt x="17" y="1140"/>
                </a:lnTo>
                <a:lnTo>
                  <a:pt x="13" y="1134"/>
                </a:lnTo>
                <a:lnTo>
                  <a:pt x="9" y="1127"/>
                </a:lnTo>
                <a:lnTo>
                  <a:pt x="6" y="1120"/>
                </a:lnTo>
                <a:lnTo>
                  <a:pt x="4" y="1114"/>
                </a:lnTo>
                <a:lnTo>
                  <a:pt x="1" y="1107"/>
                </a:lnTo>
                <a:lnTo>
                  <a:pt x="0" y="1099"/>
                </a:lnTo>
                <a:lnTo>
                  <a:pt x="0" y="1091"/>
                </a:lnTo>
                <a:lnTo>
                  <a:pt x="0" y="307"/>
                </a:lnTo>
                <a:lnTo>
                  <a:pt x="0" y="307"/>
                </a:lnTo>
                <a:lnTo>
                  <a:pt x="0" y="300"/>
                </a:lnTo>
                <a:lnTo>
                  <a:pt x="1" y="292"/>
                </a:lnTo>
                <a:lnTo>
                  <a:pt x="4" y="284"/>
                </a:lnTo>
                <a:lnTo>
                  <a:pt x="6" y="277"/>
                </a:lnTo>
                <a:lnTo>
                  <a:pt x="9" y="270"/>
                </a:lnTo>
                <a:lnTo>
                  <a:pt x="13" y="265"/>
                </a:lnTo>
                <a:lnTo>
                  <a:pt x="17" y="258"/>
                </a:lnTo>
                <a:lnTo>
                  <a:pt x="23" y="252"/>
                </a:lnTo>
                <a:lnTo>
                  <a:pt x="23" y="252"/>
                </a:lnTo>
                <a:close/>
                <a:moveTo>
                  <a:pt x="279" y="329"/>
                </a:moveTo>
                <a:lnTo>
                  <a:pt x="82" y="329"/>
                </a:lnTo>
                <a:lnTo>
                  <a:pt x="82" y="1086"/>
                </a:lnTo>
                <a:lnTo>
                  <a:pt x="877" y="1086"/>
                </a:lnTo>
                <a:lnTo>
                  <a:pt x="877" y="82"/>
                </a:lnTo>
                <a:lnTo>
                  <a:pt x="343" y="82"/>
                </a:lnTo>
                <a:lnTo>
                  <a:pt x="343" y="266"/>
                </a:lnTo>
                <a:lnTo>
                  <a:pt x="343" y="266"/>
                </a:lnTo>
                <a:lnTo>
                  <a:pt x="340" y="278"/>
                </a:lnTo>
                <a:lnTo>
                  <a:pt x="337" y="291"/>
                </a:lnTo>
                <a:lnTo>
                  <a:pt x="331" y="301"/>
                </a:lnTo>
                <a:lnTo>
                  <a:pt x="323" y="310"/>
                </a:lnTo>
                <a:lnTo>
                  <a:pt x="314" y="318"/>
                </a:lnTo>
                <a:lnTo>
                  <a:pt x="304" y="324"/>
                </a:lnTo>
                <a:lnTo>
                  <a:pt x="291" y="327"/>
                </a:lnTo>
                <a:lnTo>
                  <a:pt x="279" y="329"/>
                </a:lnTo>
                <a:lnTo>
                  <a:pt x="279" y="329"/>
                </a:lnTo>
                <a:close/>
                <a:moveTo>
                  <a:pt x="119" y="274"/>
                </a:moveTo>
                <a:lnTo>
                  <a:pt x="279" y="274"/>
                </a:lnTo>
                <a:lnTo>
                  <a:pt x="279" y="274"/>
                </a:lnTo>
                <a:lnTo>
                  <a:pt x="282" y="274"/>
                </a:lnTo>
                <a:lnTo>
                  <a:pt x="286" y="272"/>
                </a:lnTo>
                <a:lnTo>
                  <a:pt x="287" y="269"/>
                </a:lnTo>
                <a:lnTo>
                  <a:pt x="288" y="266"/>
                </a:lnTo>
                <a:lnTo>
                  <a:pt x="288" y="104"/>
                </a:lnTo>
                <a:lnTo>
                  <a:pt x="119" y="274"/>
                </a:lnTo>
                <a:lnTo>
                  <a:pt x="119" y="274"/>
                </a:lnTo>
                <a:close/>
                <a:moveTo>
                  <a:pt x="475" y="881"/>
                </a:moveTo>
                <a:lnTo>
                  <a:pt x="381" y="881"/>
                </a:lnTo>
                <a:lnTo>
                  <a:pt x="381" y="881"/>
                </a:lnTo>
                <a:lnTo>
                  <a:pt x="379" y="891"/>
                </a:lnTo>
                <a:lnTo>
                  <a:pt x="377" y="900"/>
                </a:lnTo>
                <a:lnTo>
                  <a:pt x="373" y="909"/>
                </a:lnTo>
                <a:lnTo>
                  <a:pt x="370" y="918"/>
                </a:lnTo>
                <a:lnTo>
                  <a:pt x="364" y="926"/>
                </a:lnTo>
                <a:lnTo>
                  <a:pt x="360" y="934"/>
                </a:lnTo>
                <a:lnTo>
                  <a:pt x="354" y="942"/>
                </a:lnTo>
                <a:lnTo>
                  <a:pt x="347" y="949"/>
                </a:lnTo>
                <a:lnTo>
                  <a:pt x="347" y="949"/>
                </a:lnTo>
                <a:lnTo>
                  <a:pt x="338" y="957"/>
                </a:lnTo>
                <a:lnTo>
                  <a:pt x="329" y="964"/>
                </a:lnTo>
                <a:lnTo>
                  <a:pt x="319" y="971"/>
                </a:lnTo>
                <a:lnTo>
                  <a:pt x="308" y="975"/>
                </a:lnTo>
                <a:lnTo>
                  <a:pt x="297" y="980"/>
                </a:lnTo>
                <a:lnTo>
                  <a:pt x="284" y="983"/>
                </a:lnTo>
                <a:lnTo>
                  <a:pt x="273" y="985"/>
                </a:lnTo>
                <a:lnTo>
                  <a:pt x="260" y="986"/>
                </a:lnTo>
                <a:lnTo>
                  <a:pt x="260" y="986"/>
                </a:lnTo>
                <a:lnTo>
                  <a:pt x="248" y="985"/>
                </a:lnTo>
                <a:lnTo>
                  <a:pt x="235" y="983"/>
                </a:lnTo>
                <a:lnTo>
                  <a:pt x="224" y="980"/>
                </a:lnTo>
                <a:lnTo>
                  <a:pt x="212" y="975"/>
                </a:lnTo>
                <a:lnTo>
                  <a:pt x="201" y="971"/>
                </a:lnTo>
                <a:lnTo>
                  <a:pt x="191" y="964"/>
                </a:lnTo>
                <a:lnTo>
                  <a:pt x="182" y="957"/>
                </a:lnTo>
                <a:lnTo>
                  <a:pt x="173" y="949"/>
                </a:lnTo>
                <a:lnTo>
                  <a:pt x="173" y="949"/>
                </a:lnTo>
                <a:lnTo>
                  <a:pt x="165" y="940"/>
                </a:lnTo>
                <a:lnTo>
                  <a:pt x="158" y="931"/>
                </a:lnTo>
                <a:lnTo>
                  <a:pt x="152" y="921"/>
                </a:lnTo>
                <a:lnTo>
                  <a:pt x="146" y="909"/>
                </a:lnTo>
                <a:lnTo>
                  <a:pt x="143" y="898"/>
                </a:lnTo>
                <a:lnTo>
                  <a:pt x="139" y="886"/>
                </a:lnTo>
                <a:lnTo>
                  <a:pt x="137" y="874"/>
                </a:lnTo>
                <a:lnTo>
                  <a:pt x="137" y="861"/>
                </a:lnTo>
                <a:lnTo>
                  <a:pt x="137" y="861"/>
                </a:lnTo>
                <a:lnTo>
                  <a:pt x="137" y="849"/>
                </a:lnTo>
                <a:lnTo>
                  <a:pt x="139" y="836"/>
                </a:lnTo>
                <a:lnTo>
                  <a:pt x="143" y="825"/>
                </a:lnTo>
                <a:lnTo>
                  <a:pt x="146" y="813"/>
                </a:lnTo>
                <a:lnTo>
                  <a:pt x="152" y="802"/>
                </a:lnTo>
                <a:lnTo>
                  <a:pt x="158" y="792"/>
                </a:lnTo>
                <a:lnTo>
                  <a:pt x="165" y="783"/>
                </a:lnTo>
                <a:lnTo>
                  <a:pt x="173" y="774"/>
                </a:lnTo>
                <a:lnTo>
                  <a:pt x="173" y="774"/>
                </a:lnTo>
                <a:lnTo>
                  <a:pt x="179" y="767"/>
                </a:lnTo>
                <a:lnTo>
                  <a:pt x="187" y="761"/>
                </a:lnTo>
                <a:lnTo>
                  <a:pt x="195" y="755"/>
                </a:lnTo>
                <a:lnTo>
                  <a:pt x="203" y="751"/>
                </a:lnTo>
                <a:lnTo>
                  <a:pt x="212" y="747"/>
                </a:lnTo>
                <a:lnTo>
                  <a:pt x="222" y="744"/>
                </a:lnTo>
                <a:lnTo>
                  <a:pt x="231" y="740"/>
                </a:lnTo>
                <a:lnTo>
                  <a:pt x="241" y="738"/>
                </a:lnTo>
                <a:lnTo>
                  <a:pt x="206" y="662"/>
                </a:lnTo>
                <a:lnTo>
                  <a:pt x="206" y="662"/>
                </a:lnTo>
                <a:lnTo>
                  <a:pt x="205" y="657"/>
                </a:lnTo>
                <a:lnTo>
                  <a:pt x="203" y="653"/>
                </a:lnTo>
                <a:lnTo>
                  <a:pt x="205" y="647"/>
                </a:lnTo>
                <a:lnTo>
                  <a:pt x="206" y="642"/>
                </a:lnTo>
                <a:lnTo>
                  <a:pt x="209" y="639"/>
                </a:lnTo>
                <a:lnTo>
                  <a:pt x="214" y="636"/>
                </a:lnTo>
                <a:lnTo>
                  <a:pt x="220" y="634"/>
                </a:lnTo>
                <a:lnTo>
                  <a:pt x="227" y="636"/>
                </a:lnTo>
                <a:lnTo>
                  <a:pt x="258" y="642"/>
                </a:lnTo>
                <a:lnTo>
                  <a:pt x="258" y="642"/>
                </a:lnTo>
                <a:lnTo>
                  <a:pt x="264" y="617"/>
                </a:lnTo>
                <a:lnTo>
                  <a:pt x="272" y="593"/>
                </a:lnTo>
                <a:lnTo>
                  <a:pt x="280" y="570"/>
                </a:lnTo>
                <a:lnTo>
                  <a:pt x="290" y="548"/>
                </a:lnTo>
                <a:lnTo>
                  <a:pt x="302" y="527"/>
                </a:lnTo>
                <a:lnTo>
                  <a:pt x="314" y="507"/>
                </a:lnTo>
                <a:lnTo>
                  <a:pt x="328" y="487"/>
                </a:lnTo>
                <a:lnTo>
                  <a:pt x="343" y="470"/>
                </a:lnTo>
                <a:lnTo>
                  <a:pt x="343" y="470"/>
                </a:lnTo>
                <a:lnTo>
                  <a:pt x="360" y="452"/>
                </a:lnTo>
                <a:lnTo>
                  <a:pt x="378" y="436"/>
                </a:lnTo>
                <a:lnTo>
                  <a:pt x="396" y="421"/>
                </a:lnTo>
                <a:lnTo>
                  <a:pt x="416" y="407"/>
                </a:lnTo>
                <a:lnTo>
                  <a:pt x="436" y="396"/>
                </a:lnTo>
                <a:lnTo>
                  <a:pt x="458" y="386"/>
                </a:lnTo>
                <a:lnTo>
                  <a:pt x="480" y="378"/>
                </a:lnTo>
                <a:lnTo>
                  <a:pt x="502" y="372"/>
                </a:lnTo>
                <a:lnTo>
                  <a:pt x="502" y="292"/>
                </a:lnTo>
                <a:lnTo>
                  <a:pt x="502" y="292"/>
                </a:lnTo>
                <a:lnTo>
                  <a:pt x="502" y="286"/>
                </a:lnTo>
                <a:lnTo>
                  <a:pt x="505" y="282"/>
                </a:lnTo>
                <a:lnTo>
                  <a:pt x="507" y="277"/>
                </a:lnTo>
                <a:lnTo>
                  <a:pt x="512" y="273"/>
                </a:lnTo>
                <a:lnTo>
                  <a:pt x="516" y="269"/>
                </a:lnTo>
                <a:lnTo>
                  <a:pt x="521" y="267"/>
                </a:lnTo>
                <a:lnTo>
                  <a:pt x="526" y="266"/>
                </a:lnTo>
                <a:lnTo>
                  <a:pt x="531" y="265"/>
                </a:lnTo>
                <a:lnTo>
                  <a:pt x="795" y="265"/>
                </a:lnTo>
                <a:lnTo>
                  <a:pt x="795" y="265"/>
                </a:lnTo>
                <a:lnTo>
                  <a:pt x="800" y="266"/>
                </a:lnTo>
                <a:lnTo>
                  <a:pt x="805" y="267"/>
                </a:lnTo>
                <a:lnTo>
                  <a:pt x="809" y="269"/>
                </a:lnTo>
                <a:lnTo>
                  <a:pt x="814" y="273"/>
                </a:lnTo>
                <a:lnTo>
                  <a:pt x="817" y="277"/>
                </a:lnTo>
                <a:lnTo>
                  <a:pt x="820" y="282"/>
                </a:lnTo>
                <a:lnTo>
                  <a:pt x="821" y="286"/>
                </a:lnTo>
                <a:lnTo>
                  <a:pt x="822" y="292"/>
                </a:lnTo>
                <a:lnTo>
                  <a:pt x="822" y="484"/>
                </a:lnTo>
                <a:lnTo>
                  <a:pt x="822" y="484"/>
                </a:lnTo>
                <a:lnTo>
                  <a:pt x="821" y="489"/>
                </a:lnTo>
                <a:lnTo>
                  <a:pt x="820" y="494"/>
                </a:lnTo>
                <a:lnTo>
                  <a:pt x="817" y="499"/>
                </a:lnTo>
                <a:lnTo>
                  <a:pt x="814" y="503"/>
                </a:lnTo>
                <a:lnTo>
                  <a:pt x="809" y="507"/>
                </a:lnTo>
                <a:lnTo>
                  <a:pt x="805" y="509"/>
                </a:lnTo>
                <a:lnTo>
                  <a:pt x="800" y="511"/>
                </a:lnTo>
                <a:lnTo>
                  <a:pt x="795" y="511"/>
                </a:lnTo>
                <a:lnTo>
                  <a:pt x="708" y="511"/>
                </a:lnTo>
                <a:lnTo>
                  <a:pt x="708" y="511"/>
                </a:lnTo>
                <a:lnTo>
                  <a:pt x="710" y="513"/>
                </a:lnTo>
                <a:lnTo>
                  <a:pt x="766" y="584"/>
                </a:lnTo>
                <a:lnTo>
                  <a:pt x="766" y="584"/>
                </a:lnTo>
                <a:lnTo>
                  <a:pt x="768" y="588"/>
                </a:lnTo>
                <a:lnTo>
                  <a:pt x="771" y="593"/>
                </a:lnTo>
                <a:lnTo>
                  <a:pt x="771" y="598"/>
                </a:lnTo>
                <a:lnTo>
                  <a:pt x="771" y="604"/>
                </a:lnTo>
                <a:lnTo>
                  <a:pt x="767" y="608"/>
                </a:lnTo>
                <a:lnTo>
                  <a:pt x="764" y="613"/>
                </a:lnTo>
                <a:lnTo>
                  <a:pt x="758" y="615"/>
                </a:lnTo>
                <a:lnTo>
                  <a:pt x="751" y="616"/>
                </a:lnTo>
                <a:lnTo>
                  <a:pt x="717" y="616"/>
                </a:lnTo>
                <a:lnTo>
                  <a:pt x="717" y="738"/>
                </a:lnTo>
                <a:lnTo>
                  <a:pt x="717" y="738"/>
                </a:lnTo>
                <a:lnTo>
                  <a:pt x="726" y="740"/>
                </a:lnTo>
                <a:lnTo>
                  <a:pt x="736" y="743"/>
                </a:lnTo>
                <a:lnTo>
                  <a:pt x="745" y="746"/>
                </a:lnTo>
                <a:lnTo>
                  <a:pt x="755" y="751"/>
                </a:lnTo>
                <a:lnTo>
                  <a:pt x="763" y="755"/>
                </a:lnTo>
                <a:lnTo>
                  <a:pt x="771" y="761"/>
                </a:lnTo>
                <a:lnTo>
                  <a:pt x="779" y="767"/>
                </a:lnTo>
                <a:lnTo>
                  <a:pt x="785" y="774"/>
                </a:lnTo>
                <a:lnTo>
                  <a:pt x="785" y="774"/>
                </a:lnTo>
                <a:lnTo>
                  <a:pt x="793" y="783"/>
                </a:lnTo>
                <a:lnTo>
                  <a:pt x="800" y="792"/>
                </a:lnTo>
                <a:lnTo>
                  <a:pt x="807" y="802"/>
                </a:lnTo>
                <a:lnTo>
                  <a:pt x="812" y="813"/>
                </a:lnTo>
                <a:lnTo>
                  <a:pt x="816" y="825"/>
                </a:lnTo>
                <a:lnTo>
                  <a:pt x="820" y="836"/>
                </a:lnTo>
                <a:lnTo>
                  <a:pt x="821" y="849"/>
                </a:lnTo>
                <a:lnTo>
                  <a:pt x="822" y="861"/>
                </a:lnTo>
                <a:lnTo>
                  <a:pt x="822" y="861"/>
                </a:lnTo>
                <a:lnTo>
                  <a:pt x="821" y="874"/>
                </a:lnTo>
                <a:lnTo>
                  <a:pt x="820" y="886"/>
                </a:lnTo>
                <a:lnTo>
                  <a:pt x="816" y="898"/>
                </a:lnTo>
                <a:lnTo>
                  <a:pt x="812" y="909"/>
                </a:lnTo>
                <a:lnTo>
                  <a:pt x="807" y="921"/>
                </a:lnTo>
                <a:lnTo>
                  <a:pt x="800" y="931"/>
                </a:lnTo>
                <a:lnTo>
                  <a:pt x="793" y="940"/>
                </a:lnTo>
                <a:lnTo>
                  <a:pt x="785" y="949"/>
                </a:lnTo>
                <a:lnTo>
                  <a:pt x="785" y="949"/>
                </a:lnTo>
                <a:lnTo>
                  <a:pt x="777" y="957"/>
                </a:lnTo>
                <a:lnTo>
                  <a:pt x="767" y="964"/>
                </a:lnTo>
                <a:lnTo>
                  <a:pt x="757" y="971"/>
                </a:lnTo>
                <a:lnTo>
                  <a:pt x="747" y="975"/>
                </a:lnTo>
                <a:lnTo>
                  <a:pt x="735" y="980"/>
                </a:lnTo>
                <a:lnTo>
                  <a:pt x="724" y="983"/>
                </a:lnTo>
                <a:lnTo>
                  <a:pt x="711" y="985"/>
                </a:lnTo>
                <a:lnTo>
                  <a:pt x="699" y="986"/>
                </a:lnTo>
                <a:lnTo>
                  <a:pt x="699" y="986"/>
                </a:lnTo>
                <a:lnTo>
                  <a:pt x="686" y="985"/>
                </a:lnTo>
                <a:lnTo>
                  <a:pt x="674" y="983"/>
                </a:lnTo>
                <a:lnTo>
                  <a:pt x="662" y="980"/>
                </a:lnTo>
                <a:lnTo>
                  <a:pt x="651" y="975"/>
                </a:lnTo>
                <a:lnTo>
                  <a:pt x="640" y="971"/>
                </a:lnTo>
                <a:lnTo>
                  <a:pt x="630" y="964"/>
                </a:lnTo>
                <a:lnTo>
                  <a:pt x="620" y="957"/>
                </a:lnTo>
                <a:lnTo>
                  <a:pt x="612" y="949"/>
                </a:lnTo>
                <a:lnTo>
                  <a:pt x="612" y="949"/>
                </a:lnTo>
                <a:lnTo>
                  <a:pt x="605" y="941"/>
                </a:lnTo>
                <a:lnTo>
                  <a:pt x="598" y="933"/>
                </a:lnTo>
                <a:lnTo>
                  <a:pt x="593" y="925"/>
                </a:lnTo>
                <a:lnTo>
                  <a:pt x="588" y="915"/>
                </a:lnTo>
                <a:lnTo>
                  <a:pt x="583" y="906"/>
                </a:lnTo>
                <a:lnTo>
                  <a:pt x="580" y="896"/>
                </a:lnTo>
                <a:lnTo>
                  <a:pt x="578" y="885"/>
                </a:lnTo>
                <a:lnTo>
                  <a:pt x="577" y="875"/>
                </a:lnTo>
                <a:lnTo>
                  <a:pt x="505" y="930"/>
                </a:lnTo>
                <a:lnTo>
                  <a:pt x="505" y="930"/>
                </a:lnTo>
                <a:lnTo>
                  <a:pt x="500" y="933"/>
                </a:lnTo>
                <a:lnTo>
                  <a:pt x="496" y="936"/>
                </a:lnTo>
                <a:lnTo>
                  <a:pt x="491" y="936"/>
                </a:lnTo>
                <a:lnTo>
                  <a:pt x="486" y="934"/>
                </a:lnTo>
                <a:lnTo>
                  <a:pt x="482" y="932"/>
                </a:lnTo>
                <a:lnTo>
                  <a:pt x="478" y="929"/>
                </a:lnTo>
                <a:lnTo>
                  <a:pt x="476" y="923"/>
                </a:lnTo>
                <a:lnTo>
                  <a:pt x="475" y="915"/>
                </a:lnTo>
                <a:lnTo>
                  <a:pt x="475" y="881"/>
                </a:lnTo>
                <a:lnTo>
                  <a:pt x="475" y="881"/>
                </a:lnTo>
                <a:close/>
                <a:moveTo>
                  <a:pt x="502" y="410"/>
                </a:moveTo>
                <a:lnTo>
                  <a:pt x="502" y="410"/>
                </a:lnTo>
                <a:lnTo>
                  <a:pt x="483" y="415"/>
                </a:lnTo>
                <a:lnTo>
                  <a:pt x="466" y="422"/>
                </a:lnTo>
                <a:lnTo>
                  <a:pt x="448" y="431"/>
                </a:lnTo>
                <a:lnTo>
                  <a:pt x="430" y="442"/>
                </a:lnTo>
                <a:lnTo>
                  <a:pt x="415" y="452"/>
                </a:lnTo>
                <a:lnTo>
                  <a:pt x="400" y="464"/>
                </a:lnTo>
                <a:lnTo>
                  <a:pt x="384" y="479"/>
                </a:lnTo>
                <a:lnTo>
                  <a:pt x="370" y="494"/>
                </a:lnTo>
                <a:lnTo>
                  <a:pt x="370" y="494"/>
                </a:lnTo>
                <a:lnTo>
                  <a:pt x="356" y="510"/>
                </a:lnTo>
                <a:lnTo>
                  <a:pt x="344" y="527"/>
                </a:lnTo>
                <a:lnTo>
                  <a:pt x="332" y="545"/>
                </a:lnTo>
                <a:lnTo>
                  <a:pt x="322" y="565"/>
                </a:lnTo>
                <a:lnTo>
                  <a:pt x="313" y="585"/>
                </a:lnTo>
                <a:lnTo>
                  <a:pt x="305" y="606"/>
                </a:lnTo>
                <a:lnTo>
                  <a:pt x="298" y="628"/>
                </a:lnTo>
                <a:lnTo>
                  <a:pt x="294" y="650"/>
                </a:lnTo>
                <a:lnTo>
                  <a:pt x="331" y="659"/>
                </a:lnTo>
                <a:lnTo>
                  <a:pt x="331" y="659"/>
                </a:lnTo>
                <a:lnTo>
                  <a:pt x="337" y="662"/>
                </a:lnTo>
                <a:lnTo>
                  <a:pt x="341" y="665"/>
                </a:lnTo>
                <a:lnTo>
                  <a:pt x="344" y="670"/>
                </a:lnTo>
                <a:lnTo>
                  <a:pt x="346" y="674"/>
                </a:lnTo>
                <a:lnTo>
                  <a:pt x="345" y="679"/>
                </a:lnTo>
                <a:lnTo>
                  <a:pt x="344" y="685"/>
                </a:lnTo>
                <a:lnTo>
                  <a:pt x="341" y="689"/>
                </a:lnTo>
                <a:lnTo>
                  <a:pt x="338" y="693"/>
                </a:lnTo>
                <a:lnTo>
                  <a:pt x="282" y="739"/>
                </a:lnTo>
                <a:lnTo>
                  <a:pt x="282" y="739"/>
                </a:lnTo>
                <a:lnTo>
                  <a:pt x="291" y="742"/>
                </a:lnTo>
                <a:lnTo>
                  <a:pt x="300" y="744"/>
                </a:lnTo>
                <a:lnTo>
                  <a:pt x="308" y="747"/>
                </a:lnTo>
                <a:lnTo>
                  <a:pt x="317" y="752"/>
                </a:lnTo>
                <a:lnTo>
                  <a:pt x="325" y="756"/>
                </a:lnTo>
                <a:lnTo>
                  <a:pt x="333" y="761"/>
                </a:lnTo>
                <a:lnTo>
                  <a:pt x="340" y="767"/>
                </a:lnTo>
                <a:lnTo>
                  <a:pt x="347" y="774"/>
                </a:lnTo>
                <a:lnTo>
                  <a:pt x="347" y="774"/>
                </a:lnTo>
                <a:lnTo>
                  <a:pt x="354" y="780"/>
                </a:lnTo>
                <a:lnTo>
                  <a:pt x="360" y="788"/>
                </a:lnTo>
                <a:lnTo>
                  <a:pt x="365" y="796"/>
                </a:lnTo>
                <a:lnTo>
                  <a:pt x="370" y="805"/>
                </a:lnTo>
                <a:lnTo>
                  <a:pt x="375" y="815"/>
                </a:lnTo>
                <a:lnTo>
                  <a:pt x="378" y="824"/>
                </a:lnTo>
                <a:lnTo>
                  <a:pt x="380" y="834"/>
                </a:lnTo>
                <a:lnTo>
                  <a:pt x="381" y="844"/>
                </a:lnTo>
                <a:lnTo>
                  <a:pt x="475" y="844"/>
                </a:lnTo>
                <a:lnTo>
                  <a:pt x="475" y="808"/>
                </a:lnTo>
                <a:lnTo>
                  <a:pt x="475" y="808"/>
                </a:lnTo>
                <a:lnTo>
                  <a:pt x="475" y="801"/>
                </a:lnTo>
                <a:lnTo>
                  <a:pt x="477" y="796"/>
                </a:lnTo>
                <a:lnTo>
                  <a:pt x="481" y="793"/>
                </a:lnTo>
                <a:lnTo>
                  <a:pt x="485" y="791"/>
                </a:lnTo>
                <a:lnTo>
                  <a:pt x="490" y="790"/>
                </a:lnTo>
                <a:lnTo>
                  <a:pt x="496" y="790"/>
                </a:lnTo>
                <a:lnTo>
                  <a:pt x="500" y="792"/>
                </a:lnTo>
                <a:lnTo>
                  <a:pt x="505" y="794"/>
                </a:lnTo>
                <a:lnTo>
                  <a:pt x="577" y="850"/>
                </a:lnTo>
                <a:lnTo>
                  <a:pt x="577" y="850"/>
                </a:lnTo>
                <a:lnTo>
                  <a:pt x="578" y="839"/>
                </a:lnTo>
                <a:lnTo>
                  <a:pt x="580" y="828"/>
                </a:lnTo>
                <a:lnTo>
                  <a:pt x="583" y="818"/>
                </a:lnTo>
                <a:lnTo>
                  <a:pt x="588" y="808"/>
                </a:lnTo>
                <a:lnTo>
                  <a:pt x="593" y="799"/>
                </a:lnTo>
                <a:lnTo>
                  <a:pt x="598" y="790"/>
                </a:lnTo>
                <a:lnTo>
                  <a:pt x="604" y="782"/>
                </a:lnTo>
                <a:lnTo>
                  <a:pt x="612" y="774"/>
                </a:lnTo>
                <a:lnTo>
                  <a:pt x="612" y="774"/>
                </a:lnTo>
                <a:lnTo>
                  <a:pt x="619" y="767"/>
                </a:lnTo>
                <a:lnTo>
                  <a:pt x="627" y="761"/>
                </a:lnTo>
                <a:lnTo>
                  <a:pt x="635" y="755"/>
                </a:lnTo>
                <a:lnTo>
                  <a:pt x="643" y="751"/>
                </a:lnTo>
                <a:lnTo>
                  <a:pt x="652" y="746"/>
                </a:lnTo>
                <a:lnTo>
                  <a:pt x="661" y="743"/>
                </a:lnTo>
                <a:lnTo>
                  <a:pt x="670" y="740"/>
                </a:lnTo>
                <a:lnTo>
                  <a:pt x="680" y="738"/>
                </a:lnTo>
                <a:lnTo>
                  <a:pt x="680" y="616"/>
                </a:lnTo>
                <a:lnTo>
                  <a:pt x="644" y="616"/>
                </a:lnTo>
                <a:lnTo>
                  <a:pt x="644" y="616"/>
                </a:lnTo>
                <a:lnTo>
                  <a:pt x="638" y="615"/>
                </a:lnTo>
                <a:lnTo>
                  <a:pt x="632" y="613"/>
                </a:lnTo>
                <a:lnTo>
                  <a:pt x="629" y="609"/>
                </a:lnTo>
                <a:lnTo>
                  <a:pt x="627" y="605"/>
                </a:lnTo>
                <a:lnTo>
                  <a:pt x="627" y="599"/>
                </a:lnTo>
                <a:lnTo>
                  <a:pt x="627" y="593"/>
                </a:lnTo>
                <a:lnTo>
                  <a:pt x="628" y="589"/>
                </a:lnTo>
                <a:lnTo>
                  <a:pt x="631" y="584"/>
                </a:lnTo>
                <a:lnTo>
                  <a:pt x="686" y="513"/>
                </a:lnTo>
                <a:lnTo>
                  <a:pt x="686" y="513"/>
                </a:lnTo>
                <a:lnTo>
                  <a:pt x="688" y="511"/>
                </a:lnTo>
                <a:lnTo>
                  <a:pt x="530" y="511"/>
                </a:lnTo>
                <a:lnTo>
                  <a:pt x="530" y="511"/>
                </a:lnTo>
                <a:lnTo>
                  <a:pt x="524" y="510"/>
                </a:lnTo>
                <a:lnTo>
                  <a:pt x="518" y="509"/>
                </a:lnTo>
                <a:lnTo>
                  <a:pt x="514" y="507"/>
                </a:lnTo>
                <a:lnTo>
                  <a:pt x="510" y="503"/>
                </a:lnTo>
                <a:lnTo>
                  <a:pt x="507" y="500"/>
                </a:lnTo>
                <a:lnTo>
                  <a:pt x="505" y="495"/>
                </a:lnTo>
                <a:lnTo>
                  <a:pt x="502" y="489"/>
                </a:lnTo>
                <a:lnTo>
                  <a:pt x="502" y="484"/>
                </a:lnTo>
                <a:lnTo>
                  <a:pt x="502" y="410"/>
                </a:lnTo>
                <a:lnTo>
                  <a:pt x="502" y="410"/>
                </a:lnTo>
                <a:close/>
                <a:moveTo>
                  <a:pt x="767" y="319"/>
                </a:moveTo>
                <a:lnTo>
                  <a:pt x="557" y="319"/>
                </a:lnTo>
                <a:lnTo>
                  <a:pt x="557" y="456"/>
                </a:lnTo>
                <a:lnTo>
                  <a:pt x="767" y="456"/>
                </a:lnTo>
                <a:lnTo>
                  <a:pt x="767" y="319"/>
                </a:lnTo>
                <a:lnTo>
                  <a:pt x="767" y="319"/>
                </a:lnTo>
                <a:close/>
                <a:moveTo>
                  <a:pt x="748" y="812"/>
                </a:moveTo>
                <a:lnTo>
                  <a:pt x="748" y="812"/>
                </a:lnTo>
                <a:lnTo>
                  <a:pt x="737" y="804"/>
                </a:lnTo>
                <a:lnTo>
                  <a:pt x="725" y="798"/>
                </a:lnTo>
                <a:lnTo>
                  <a:pt x="719" y="795"/>
                </a:lnTo>
                <a:lnTo>
                  <a:pt x="712" y="793"/>
                </a:lnTo>
                <a:lnTo>
                  <a:pt x="706" y="792"/>
                </a:lnTo>
                <a:lnTo>
                  <a:pt x="699" y="792"/>
                </a:lnTo>
                <a:lnTo>
                  <a:pt x="699" y="792"/>
                </a:lnTo>
                <a:lnTo>
                  <a:pt x="692" y="792"/>
                </a:lnTo>
                <a:lnTo>
                  <a:pt x="685" y="793"/>
                </a:lnTo>
                <a:lnTo>
                  <a:pt x="678" y="795"/>
                </a:lnTo>
                <a:lnTo>
                  <a:pt x="671" y="798"/>
                </a:lnTo>
                <a:lnTo>
                  <a:pt x="660" y="804"/>
                </a:lnTo>
                <a:lnTo>
                  <a:pt x="650" y="812"/>
                </a:lnTo>
                <a:lnTo>
                  <a:pt x="650" y="812"/>
                </a:lnTo>
                <a:lnTo>
                  <a:pt x="642" y="823"/>
                </a:lnTo>
                <a:lnTo>
                  <a:pt x="635" y="834"/>
                </a:lnTo>
                <a:lnTo>
                  <a:pt x="631" y="848"/>
                </a:lnTo>
                <a:lnTo>
                  <a:pt x="630" y="855"/>
                </a:lnTo>
                <a:lnTo>
                  <a:pt x="630" y="861"/>
                </a:lnTo>
                <a:lnTo>
                  <a:pt x="630" y="861"/>
                </a:lnTo>
                <a:lnTo>
                  <a:pt x="630" y="868"/>
                </a:lnTo>
                <a:lnTo>
                  <a:pt x="631" y="875"/>
                </a:lnTo>
                <a:lnTo>
                  <a:pt x="635" y="889"/>
                </a:lnTo>
                <a:lnTo>
                  <a:pt x="642" y="900"/>
                </a:lnTo>
                <a:lnTo>
                  <a:pt x="650" y="910"/>
                </a:lnTo>
                <a:lnTo>
                  <a:pt x="650" y="910"/>
                </a:lnTo>
                <a:lnTo>
                  <a:pt x="660" y="920"/>
                </a:lnTo>
                <a:lnTo>
                  <a:pt x="671" y="925"/>
                </a:lnTo>
                <a:lnTo>
                  <a:pt x="685" y="930"/>
                </a:lnTo>
                <a:lnTo>
                  <a:pt x="692" y="931"/>
                </a:lnTo>
                <a:lnTo>
                  <a:pt x="699" y="931"/>
                </a:lnTo>
                <a:lnTo>
                  <a:pt x="699" y="931"/>
                </a:lnTo>
                <a:lnTo>
                  <a:pt x="706" y="931"/>
                </a:lnTo>
                <a:lnTo>
                  <a:pt x="712" y="930"/>
                </a:lnTo>
                <a:lnTo>
                  <a:pt x="725" y="925"/>
                </a:lnTo>
                <a:lnTo>
                  <a:pt x="737" y="920"/>
                </a:lnTo>
                <a:lnTo>
                  <a:pt x="748" y="910"/>
                </a:lnTo>
                <a:lnTo>
                  <a:pt x="748" y="910"/>
                </a:lnTo>
                <a:lnTo>
                  <a:pt x="756" y="900"/>
                </a:lnTo>
                <a:lnTo>
                  <a:pt x="761" y="889"/>
                </a:lnTo>
                <a:lnTo>
                  <a:pt x="766" y="875"/>
                </a:lnTo>
                <a:lnTo>
                  <a:pt x="767" y="868"/>
                </a:lnTo>
                <a:lnTo>
                  <a:pt x="767" y="861"/>
                </a:lnTo>
                <a:lnTo>
                  <a:pt x="767" y="861"/>
                </a:lnTo>
                <a:lnTo>
                  <a:pt x="767" y="855"/>
                </a:lnTo>
                <a:lnTo>
                  <a:pt x="766" y="848"/>
                </a:lnTo>
                <a:lnTo>
                  <a:pt x="761" y="834"/>
                </a:lnTo>
                <a:lnTo>
                  <a:pt x="756" y="823"/>
                </a:lnTo>
                <a:lnTo>
                  <a:pt x="748" y="812"/>
                </a:lnTo>
                <a:lnTo>
                  <a:pt x="748" y="812"/>
                </a:lnTo>
                <a:close/>
                <a:moveTo>
                  <a:pt x="308" y="812"/>
                </a:moveTo>
                <a:lnTo>
                  <a:pt x="308" y="812"/>
                </a:lnTo>
                <a:lnTo>
                  <a:pt x="298" y="804"/>
                </a:lnTo>
                <a:lnTo>
                  <a:pt x="287" y="798"/>
                </a:lnTo>
                <a:lnTo>
                  <a:pt x="281" y="795"/>
                </a:lnTo>
                <a:lnTo>
                  <a:pt x="274" y="793"/>
                </a:lnTo>
                <a:lnTo>
                  <a:pt x="267" y="792"/>
                </a:lnTo>
                <a:lnTo>
                  <a:pt x="260" y="792"/>
                </a:lnTo>
                <a:lnTo>
                  <a:pt x="260" y="792"/>
                </a:lnTo>
                <a:lnTo>
                  <a:pt x="252" y="792"/>
                </a:lnTo>
                <a:lnTo>
                  <a:pt x="246" y="793"/>
                </a:lnTo>
                <a:lnTo>
                  <a:pt x="240" y="795"/>
                </a:lnTo>
                <a:lnTo>
                  <a:pt x="233" y="798"/>
                </a:lnTo>
                <a:lnTo>
                  <a:pt x="222" y="804"/>
                </a:lnTo>
                <a:lnTo>
                  <a:pt x="211" y="812"/>
                </a:lnTo>
                <a:lnTo>
                  <a:pt x="211" y="812"/>
                </a:lnTo>
                <a:lnTo>
                  <a:pt x="203" y="823"/>
                </a:lnTo>
                <a:lnTo>
                  <a:pt x="197" y="834"/>
                </a:lnTo>
                <a:lnTo>
                  <a:pt x="193" y="848"/>
                </a:lnTo>
                <a:lnTo>
                  <a:pt x="192" y="855"/>
                </a:lnTo>
                <a:lnTo>
                  <a:pt x="191" y="861"/>
                </a:lnTo>
                <a:lnTo>
                  <a:pt x="191" y="861"/>
                </a:lnTo>
                <a:lnTo>
                  <a:pt x="192" y="868"/>
                </a:lnTo>
                <a:lnTo>
                  <a:pt x="193" y="875"/>
                </a:lnTo>
                <a:lnTo>
                  <a:pt x="197" y="889"/>
                </a:lnTo>
                <a:lnTo>
                  <a:pt x="203" y="900"/>
                </a:lnTo>
                <a:lnTo>
                  <a:pt x="211" y="910"/>
                </a:lnTo>
                <a:lnTo>
                  <a:pt x="211" y="910"/>
                </a:lnTo>
                <a:lnTo>
                  <a:pt x="222" y="920"/>
                </a:lnTo>
                <a:lnTo>
                  <a:pt x="233" y="925"/>
                </a:lnTo>
                <a:lnTo>
                  <a:pt x="246" y="930"/>
                </a:lnTo>
                <a:lnTo>
                  <a:pt x="252" y="931"/>
                </a:lnTo>
                <a:lnTo>
                  <a:pt x="260" y="931"/>
                </a:lnTo>
                <a:lnTo>
                  <a:pt x="260" y="931"/>
                </a:lnTo>
                <a:lnTo>
                  <a:pt x="267" y="931"/>
                </a:lnTo>
                <a:lnTo>
                  <a:pt x="274" y="930"/>
                </a:lnTo>
                <a:lnTo>
                  <a:pt x="287" y="925"/>
                </a:lnTo>
                <a:lnTo>
                  <a:pt x="298" y="920"/>
                </a:lnTo>
                <a:lnTo>
                  <a:pt x="308" y="910"/>
                </a:lnTo>
                <a:lnTo>
                  <a:pt x="308" y="910"/>
                </a:lnTo>
                <a:lnTo>
                  <a:pt x="317" y="900"/>
                </a:lnTo>
                <a:lnTo>
                  <a:pt x="323" y="889"/>
                </a:lnTo>
                <a:lnTo>
                  <a:pt x="328" y="875"/>
                </a:lnTo>
                <a:lnTo>
                  <a:pt x="329" y="868"/>
                </a:lnTo>
                <a:lnTo>
                  <a:pt x="329" y="861"/>
                </a:lnTo>
                <a:lnTo>
                  <a:pt x="329" y="861"/>
                </a:lnTo>
                <a:lnTo>
                  <a:pt x="329" y="855"/>
                </a:lnTo>
                <a:lnTo>
                  <a:pt x="328" y="848"/>
                </a:lnTo>
                <a:lnTo>
                  <a:pt x="323" y="834"/>
                </a:lnTo>
                <a:lnTo>
                  <a:pt x="317" y="823"/>
                </a:lnTo>
                <a:lnTo>
                  <a:pt x="308" y="812"/>
                </a:lnTo>
                <a:lnTo>
                  <a:pt x="308" y="812"/>
                </a:lnTo>
                <a:close/>
              </a:path>
            </a:pathLst>
          </a:custGeom>
          <a:solidFill>
            <a:schemeClr val="accent5"/>
          </a:solidFill>
          <a:ln>
            <a:noFill/>
          </a:ln>
        </p:spPr>
        <p:txBody>
          <a:bodyPr vert="horz" wrap="square" lIns="91440" tIns="45720" rIns="91440" bIns="45720" numCol="1" anchor="t" anchorCtr="0" compatLnSpc="1"/>
          <a:lstStyle/>
          <a:p>
            <a:endParaRPr lang="ko-KR" altLang="en-US" sz="1800">
              <a:latin typeface="方正屏显雅宋简体" panose="02010600010101010101" charset="-122"/>
              <a:ea typeface="方正屏显雅宋简体" panose="02010600010101010101" charset="-122"/>
            </a:endParaRPr>
          </a:p>
        </p:txBody>
      </p:sp>
      <p:cxnSp>
        <p:nvCxnSpPr>
          <p:cNvPr id="50" name="직선 연결선 9"/>
          <p:cNvCxnSpPr/>
          <p:nvPr/>
        </p:nvCxnSpPr>
        <p:spPr>
          <a:xfrm>
            <a:off x="5838592" y="2644074"/>
            <a:ext cx="2208420"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직선 연결선 9"/>
          <p:cNvCxnSpPr/>
          <p:nvPr/>
        </p:nvCxnSpPr>
        <p:spPr>
          <a:xfrm>
            <a:off x="1744578" y="2644074"/>
            <a:ext cx="2208420"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52" name="그룹 17"/>
          <p:cNvGrpSpPr/>
          <p:nvPr/>
        </p:nvGrpSpPr>
        <p:grpSpPr>
          <a:xfrm>
            <a:off x="1134266" y="1286456"/>
            <a:ext cx="2860832" cy="1019138"/>
            <a:chOff x="944223" y="2309785"/>
            <a:chExt cx="3460034" cy="1232596"/>
          </a:xfrm>
        </p:grpSpPr>
        <p:sp>
          <p:nvSpPr>
            <p:cNvPr id="53" name="Rectangle 3"/>
            <p:cNvSpPr txBox="1">
              <a:spLocks noChangeArrowheads="1"/>
            </p:cNvSpPr>
            <p:nvPr/>
          </p:nvSpPr>
          <p:spPr bwMode="auto">
            <a:xfrm>
              <a:off x="1913148" y="2309785"/>
              <a:ext cx="2388352"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r>
                <a:rPr lang="en-US" altLang="zh-CN" sz="1200" dirty="0">
                  <a:latin typeface="方正屏显雅宋简体" panose="02010600010101010101" charset="-122"/>
                  <a:ea typeface="方正屏显雅宋简体" panose="02010600010101010101" charset="-122"/>
                </a:rPr>
                <a:t>CJM Staff</a:t>
              </a:r>
              <a:endParaRPr lang="en-US" altLang="zh-CN" sz="1200" dirty="0">
                <a:latin typeface="方正屏显雅宋简体" panose="02010600010101010101" charset="-122"/>
                <a:ea typeface="方正屏显雅宋简体" panose="02010600010101010101" charset="-122"/>
              </a:endParaRPr>
            </a:p>
          </p:txBody>
        </p:sp>
        <p:sp>
          <p:nvSpPr>
            <p:cNvPr id="54" name="Rectangle 3"/>
            <p:cNvSpPr txBox="1">
              <a:spLocks noChangeArrowheads="1"/>
            </p:cNvSpPr>
            <p:nvPr/>
          </p:nvSpPr>
          <p:spPr bwMode="auto">
            <a:xfrm>
              <a:off x="944223" y="3140717"/>
              <a:ext cx="3460034" cy="401664"/>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algn="r">
                <a:lnSpc>
                  <a:spcPct val="120000"/>
                </a:lnSpc>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(including 7 Senior Engineers, 20+ with Master's/Bachelor's degrees)</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57" name="직사각형 22"/>
            <p:cNvSpPr/>
            <p:nvPr/>
          </p:nvSpPr>
          <p:spPr>
            <a:xfrm>
              <a:off x="1912149" y="2628216"/>
              <a:ext cx="2440422" cy="17989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latin typeface="方正屏显雅宋简体" panose="02010600010101010101" charset="-122"/>
                <a:ea typeface="方正屏显雅宋简体" panose="02010600010101010101" charset="-122"/>
              </a:endParaRPr>
            </a:p>
          </p:txBody>
        </p:sp>
        <p:sp>
          <p:nvSpPr>
            <p:cNvPr id="56" name="Rectangle 3"/>
            <p:cNvSpPr txBox="1">
              <a:spLocks noChangeArrowheads="1"/>
            </p:cNvSpPr>
            <p:nvPr/>
          </p:nvSpPr>
          <p:spPr bwMode="auto">
            <a:xfrm>
              <a:off x="2418017" y="2836249"/>
              <a:ext cx="1935362"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marL="0" indent="0" algn="r" fontAlgn="auto">
                <a:spcAft>
                  <a:spcPts val="0"/>
                </a:spcAft>
              </a:pPr>
              <a:r>
                <a:rPr altLang="zh-CN" sz="1200">
                  <a:latin typeface="方正屏显雅宋简体" panose="02010600010101010101" charset="-122"/>
                  <a:ea typeface="方正屏显雅宋简体" panose="02010600010101010101" charset="-122"/>
                  <a:cs typeface="方正屏显雅宋简体" panose="02010600010101010101" charset="-122"/>
                  <a:sym typeface="+mn-ea"/>
                </a:rPr>
                <a:t>50+ employees </a:t>
              </a:r>
              <a:endParaRPr lang="zh-CN" altLang="en-US" sz="1200" b="1" dirty="0">
                <a:solidFill>
                  <a:srgbClr val="222D47"/>
                </a:solidFill>
                <a:latin typeface="方正屏显雅宋简体" panose="02010600010101010101" charset="-122"/>
                <a:ea typeface="方正屏显雅宋简体" panose="02010600010101010101" charset="-122"/>
                <a:cs typeface="Tahoma" panose="020B0604030504040204" pitchFamily="34" charset="0"/>
              </a:endParaRPr>
            </a:p>
          </p:txBody>
        </p:sp>
      </p:grpSp>
      <p:grpSp>
        <p:nvGrpSpPr>
          <p:cNvPr id="66" name="그룹 24"/>
          <p:cNvGrpSpPr/>
          <p:nvPr/>
        </p:nvGrpSpPr>
        <p:grpSpPr>
          <a:xfrm>
            <a:off x="5186180" y="1286454"/>
            <a:ext cx="2861310" cy="1027074"/>
            <a:chOff x="4540967" y="2309784"/>
            <a:chExt cx="3460612" cy="1242195"/>
          </a:xfrm>
        </p:grpSpPr>
        <p:sp>
          <p:nvSpPr>
            <p:cNvPr id="67" name="Rectangle 3"/>
            <p:cNvSpPr txBox="1">
              <a:spLocks noChangeArrowheads="1"/>
            </p:cNvSpPr>
            <p:nvPr/>
          </p:nvSpPr>
          <p:spPr bwMode="auto">
            <a:xfrm>
              <a:off x="5560580" y="2309784"/>
              <a:ext cx="2388352"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r>
                <a:rPr lang="en-US" altLang="zh-CN" sz="1200" dirty="0">
                  <a:latin typeface="方正屏显雅宋简体" panose="02010600010101010101" charset="-122"/>
                  <a:ea typeface="方正屏显雅宋简体" panose="02010600010101010101" charset="-122"/>
                </a:rPr>
                <a:t>CJM Facility</a:t>
              </a:r>
              <a:endParaRPr lang="en-US" altLang="zh-CN" sz="1200" dirty="0">
                <a:latin typeface="方正屏显雅宋简体" panose="02010600010101010101" charset="-122"/>
                <a:ea typeface="方正屏显雅宋简体" panose="02010600010101010101" charset="-122"/>
              </a:endParaRPr>
            </a:p>
          </p:txBody>
        </p:sp>
        <p:sp>
          <p:nvSpPr>
            <p:cNvPr id="68" name="Rectangle 3"/>
            <p:cNvSpPr txBox="1">
              <a:spLocks noChangeArrowheads="1"/>
            </p:cNvSpPr>
            <p:nvPr/>
          </p:nvSpPr>
          <p:spPr bwMode="auto">
            <a:xfrm>
              <a:off x="4540967" y="3184875"/>
              <a:ext cx="3460034" cy="367104"/>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algn="r">
                <a:lnSpc>
                  <a:spcPct val="110000"/>
                </a:lnSpc>
              </a:pPr>
              <a:r>
                <a:rPr lang="en-US" altLang="zh-CN" sz="900" dirty="0">
                  <a:latin typeface="方正屏显雅宋简体" panose="02010600010101010101" charset="-122"/>
                  <a:ea typeface="方正屏显雅宋简体" panose="02010600010101010101" charset="-122"/>
                  <a:cs typeface="方正屏显雅宋简体" panose="02010600010101010101" charset="-122"/>
                </a:rPr>
                <a:t>15,000 m</a:t>
              </a:r>
              <a:r>
                <a:rPr lang="en-US" altLang="en-US" sz="900" dirty="0">
                  <a:latin typeface="方正屏显雅宋简体" panose="02010600010101010101" charset="-122"/>
                  <a:ea typeface="方正屏显雅宋简体" panose="02010600010101010101" charset="-122"/>
                  <a:cs typeface="方正屏显雅宋简体" panose="02010600010101010101" charset="-122"/>
                </a:rPr>
                <a:t>²</a:t>
              </a:r>
              <a:r>
                <a:rPr lang="en-US" altLang="zh-CN" sz="900" dirty="0">
                  <a:latin typeface="方正屏显雅宋简体" panose="02010600010101010101" charset="-122"/>
                  <a:ea typeface="方正屏显雅宋简体" panose="02010600010101010101" charset="-122"/>
                  <a:cs typeface="方正屏显雅宋简体" panose="02010600010101010101" charset="-122"/>
                </a:rPr>
                <a:t> production area equipped with precision machining and testing equipment</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71" name="직사각형 29"/>
            <p:cNvSpPr/>
            <p:nvPr/>
          </p:nvSpPr>
          <p:spPr>
            <a:xfrm>
              <a:off x="5560579" y="2628216"/>
              <a:ext cx="2440422" cy="17989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方正屏显雅宋简体" panose="02010600010101010101" charset="-122"/>
                <a:ea typeface="方正屏显雅宋简体" panose="02010600010101010101" charset="-122"/>
              </a:endParaRPr>
            </a:p>
          </p:txBody>
        </p:sp>
        <p:sp>
          <p:nvSpPr>
            <p:cNvPr id="70" name="Rectangle 3"/>
            <p:cNvSpPr txBox="1">
              <a:spLocks noChangeArrowheads="1"/>
            </p:cNvSpPr>
            <p:nvPr/>
          </p:nvSpPr>
          <p:spPr bwMode="auto">
            <a:xfrm>
              <a:off x="7059242" y="2836632"/>
              <a:ext cx="942337"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marL="0" indent="0" algn="r" fontAlgn="auto">
                <a:spcAft>
                  <a:spcPts val="0"/>
                </a:spcAft>
              </a:pPr>
              <a:r>
                <a:rPr lang="en-US" sz="1200" b="1">
                  <a:solidFill>
                    <a:srgbClr val="222D47"/>
                  </a:solidFill>
                  <a:latin typeface="方正屏显雅宋简体" panose="02010600010101010101" charset="-122"/>
                  <a:ea typeface="方正屏显雅宋简体" panose="02010600010101010101" charset="-122"/>
                  <a:cs typeface="Tahoma" panose="020B0604030504040204" pitchFamily="34" charset="0"/>
                </a:rPr>
                <a:t>15000</a:t>
              </a:r>
              <a:r>
                <a:rPr lang="zh-CN" altLang="en-US" sz="1200" b="1">
                  <a:solidFill>
                    <a:srgbClr val="222D47"/>
                  </a:solidFill>
                  <a:latin typeface="方正屏显雅宋简体" panose="02010600010101010101" charset="-122"/>
                  <a:ea typeface="方正屏显雅宋简体" panose="02010600010101010101" charset="-122"/>
                  <a:cs typeface="Tahoma" panose="020B0604030504040204" pitchFamily="34" charset="0"/>
                </a:rPr>
                <a:t>㎡</a:t>
              </a:r>
              <a:endParaRPr lang="zh-CN" altLang="en-US" sz="1200" b="1">
                <a:solidFill>
                  <a:srgbClr val="222D47"/>
                </a:solidFill>
                <a:latin typeface="方正屏显雅宋简体" panose="02010600010101010101" charset="-122"/>
                <a:ea typeface="方正屏显雅宋简体" panose="02010600010101010101" charset="-122"/>
                <a:cs typeface="Tahoma" panose="020B0604030504040204" pitchFamily="34" charset="0"/>
              </a:endParaRPr>
            </a:p>
          </p:txBody>
        </p:sp>
      </p:grpSp>
      <p:grpSp>
        <p:nvGrpSpPr>
          <p:cNvPr id="80" name="그룹 31"/>
          <p:cNvGrpSpPr/>
          <p:nvPr/>
        </p:nvGrpSpPr>
        <p:grpSpPr>
          <a:xfrm>
            <a:off x="978502" y="2913597"/>
            <a:ext cx="2974497" cy="928052"/>
            <a:chOff x="755834" y="2309784"/>
            <a:chExt cx="3597506" cy="1122433"/>
          </a:xfrm>
        </p:grpSpPr>
        <p:sp>
          <p:nvSpPr>
            <p:cNvPr id="81" name="Rectangle 3"/>
            <p:cNvSpPr txBox="1">
              <a:spLocks noChangeArrowheads="1"/>
            </p:cNvSpPr>
            <p:nvPr/>
          </p:nvSpPr>
          <p:spPr bwMode="auto">
            <a:xfrm>
              <a:off x="1912919" y="2309784"/>
              <a:ext cx="2388352"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r>
                <a:rPr lang="en-US" altLang="zh-CN" sz="1200" dirty="0">
                  <a:latin typeface="方正屏显雅宋简体" panose="02010600010101010101" charset="-122"/>
                  <a:ea typeface="方正屏显雅宋简体" panose="02010600010101010101" charset="-122"/>
                </a:rPr>
                <a:t>CJM Capacity</a:t>
              </a:r>
              <a:endParaRPr lang="en-US" altLang="zh-CN" sz="1200" dirty="0">
                <a:latin typeface="方正屏显雅宋简体" panose="02010600010101010101" charset="-122"/>
                <a:ea typeface="方正屏显雅宋简体" panose="02010600010101010101" charset="-122"/>
              </a:endParaRPr>
            </a:p>
          </p:txBody>
        </p:sp>
        <p:sp>
          <p:nvSpPr>
            <p:cNvPr id="82" name="Rectangle 3"/>
            <p:cNvSpPr txBox="1">
              <a:spLocks noChangeArrowheads="1"/>
            </p:cNvSpPr>
            <p:nvPr/>
          </p:nvSpPr>
          <p:spPr bwMode="auto">
            <a:xfrm>
              <a:off x="755834" y="3181081"/>
              <a:ext cx="3597316" cy="251136"/>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algn="r">
                <a:lnSpc>
                  <a:spcPct val="150000"/>
                </a:lnSpc>
              </a:pPr>
              <a:r>
                <a:rPr lang="en-US" altLang="zh-CN" sz="900" dirty="0">
                  <a:latin typeface="方正屏显雅宋简体" panose="02010600010101010101" charset="-122"/>
                  <a:ea typeface="方正屏显雅宋简体" panose="02010600010101010101" charset="-122"/>
                  <a:cs typeface="方正屏显雅宋简体" panose="02010600010101010101" charset="-122"/>
                </a:rPr>
                <a:t>10–15 large/medium-sized production lines per year</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85" name="직사각형 36"/>
            <p:cNvSpPr/>
            <p:nvPr/>
          </p:nvSpPr>
          <p:spPr>
            <a:xfrm>
              <a:off x="1912918" y="2628216"/>
              <a:ext cx="2440422" cy="179891"/>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方正屏显雅宋简体" panose="02010600010101010101" charset="-122"/>
                <a:ea typeface="方正屏显雅宋简体" panose="02010600010101010101" charset="-122"/>
              </a:endParaRPr>
            </a:p>
          </p:txBody>
        </p:sp>
      </p:grpSp>
      <p:grpSp>
        <p:nvGrpSpPr>
          <p:cNvPr id="87" name="그룹 38"/>
          <p:cNvGrpSpPr/>
          <p:nvPr/>
        </p:nvGrpSpPr>
        <p:grpSpPr>
          <a:xfrm>
            <a:off x="5212850" y="2913597"/>
            <a:ext cx="2860832" cy="886424"/>
            <a:chOff x="4573223" y="2309785"/>
            <a:chExt cx="3460034" cy="1072085"/>
          </a:xfrm>
        </p:grpSpPr>
        <p:sp>
          <p:nvSpPr>
            <p:cNvPr id="88" name="Rectangle 3"/>
            <p:cNvSpPr txBox="1">
              <a:spLocks noChangeArrowheads="1"/>
            </p:cNvSpPr>
            <p:nvPr/>
          </p:nvSpPr>
          <p:spPr bwMode="auto">
            <a:xfrm>
              <a:off x="5560580" y="2309785"/>
              <a:ext cx="2388352"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algn="l"/>
              <a:r>
                <a:rPr lang="en-US" altLang="zh-CN" sz="1200" dirty="0">
                  <a:latin typeface="方正屏显雅宋简体" panose="02010600010101010101" charset="-122"/>
                  <a:ea typeface="方正屏显雅宋简体" panose="02010600010101010101" charset="-122"/>
                  <a:sym typeface="+mn-ea"/>
                </a:rPr>
                <a:t>Patents</a:t>
              </a:r>
              <a:endParaRPr lang="en-US" altLang="zh-CN" sz="1200" dirty="0">
                <a:latin typeface="方正屏显雅宋简体" panose="02010600010101010101" charset="-122"/>
                <a:ea typeface="方正屏显雅宋简体" panose="02010600010101010101" charset="-122"/>
                <a:sym typeface="+mn-ea"/>
              </a:endParaRPr>
            </a:p>
          </p:txBody>
        </p:sp>
        <p:sp>
          <p:nvSpPr>
            <p:cNvPr id="89" name="Rectangle 3"/>
            <p:cNvSpPr txBox="1">
              <a:spLocks noChangeArrowheads="1"/>
            </p:cNvSpPr>
            <p:nvPr/>
          </p:nvSpPr>
          <p:spPr bwMode="auto">
            <a:xfrm>
              <a:off x="4573223" y="3181422"/>
              <a:ext cx="3460034" cy="200448"/>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algn="r">
                <a:lnSpc>
                  <a:spcPct val="120000"/>
                </a:lnSpc>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with 7+ new applications annually</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92" name="직사각형 43"/>
            <p:cNvSpPr/>
            <p:nvPr/>
          </p:nvSpPr>
          <p:spPr>
            <a:xfrm>
              <a:off x="5560579" y="2628216"/>
              <a:ext cx="2440422" cy="17989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方正屏显雅宋简体" panose="02010600010101010101" charset="-122"/>
                <a:ea typeface="方正屏显雅宋简体" panose="02010600010101010101" charset="-122"/>
              </a:endParaRPr>
            </a:p>
          </p:txBody>
        </p:sp>
        <p:sp>
          <p:nvSpPr>
            <p:cNvPr id="91" name="Rectangle 3"/>
            <p:cNvSpPr txBox="1">
              <a:spLocks noChangeArrowheads="1"/>
            </p:cNvSpPr>
            <p:nvPr/>
          </p:nvSpPr>
          <p:spPr bwMode="auto">
            <a:xfrm>
              <a:off x="6871850" y="2836249"/>
              <a:ext cx="1129729" cy="222720"/>
            </a:xfrm>
            <a:prstGeom prst="rect">
              <a:avLst/>
            </a:prstGeom>
          </p:spPr>
          <p:txBody>
            <a:bodyPr wrap="square" lIns="0" tIns="0" rIns="0" bIns="0" anchor="ctr">
              <a:spAutoFit/>
              <a:scene3d>
                <a:camera prst="orthographicFront"/>
                <a:lightRig rig="threePt" dir="t"/>
              </a:scene3d>
              <a:sp3d>
                <a:bevelT w="0" h="0"/>
              </a:sp3d>
            </a:bodyPr>
            <a:lstStyle>
              <a:lvl1pPr marL="342900" indent="-342900" eaLnBrk="0" hangingPunct="0">
                <a:spcBef>
                  <a:spcPct val="20000"/>
                </a:spcBef>
                <a:buFont typeface="Arial" panose="020B0604020202020204" pitchFamily="34" charset="0"/>
                <a:buNone/>
                <a:defRPr lang="en-US" altLang="ko-KR" sz="2000" dirty="0" smtClean="0">
                  <a:latin typeface="Microsoft Sans Serif" panose="020B0604020202020204" pitchFamily="34" charset="0"/>
                  <a:ea typeface="+mj-ea"/>
                  <a:cs typeface="Microsoft Sans Serif" panose="020B0604020202020204" pitchFamily="34" charset="0"/>
                </a:defRPr>
              </a:lvl1pPr>
              <a:lvl2pPr marL="742950" indent="-285750" eaLnBrk="0" hangingPunct="0">
                <a:spcBef>
                  <a:spcPct val="20000"/>
                </a:spcBef>
                <a:buFont typeface="Arial" panose="020B0604020202020204" pitchFamily="34" charset="0"/>
                <a:buChar char="–"/>
                <a:defRPr sz="2800">
                  <a:latin typeface="+mn-lt"/>
                  <a:ea typeface="+mn-ea"/>
                </a:defRPr>
              </a:lvl2pPr>
              <a:lvl3pPr marL="1143000" indent="-228600" eaLnBrk="0" hangingPunct="0">
                <a:spcBef>
                  <a:spcPct val="20000"/>
                </a:spcBef>
                <a:buFont typeface="Arial" panose="020B0604020202020204" pitchFamily="34" charset="0"/>
                <a:buChar char="•"/>
                <a:defRPr sz="2400">
                  <a:latin typeface="+mn-lt"/>
                  <a:ea typeface="+mn-ea"/>
                </a:defRPr>
              </a:lvl3pPr>
              <a:lvl4pPr marL="1600200" indent="-228600" eaLnBrk="0" hangingPunct="0">
                <a:spcBef>
                  <a:spcPct val="20000"/>
                </a:spcBef>
                <a:buFont typeface="Arial" panose="020B0604020202020204" pitchFamily="34" charset="0"/>
                <a:buChar char="–"/>
                <a:defRPr sz="2000">
                  <a:latin typeface="+mn-lt"/>
                  <a:ea typeface="+mn-ea"/>
                </a:defRPr>
              </a:lvl4pPr>
              <a:lvl5pPr marL="2057400" indent="-228600" eaLnBrk="0" hangingPunct="0">
                <a:spcBef>
                  <a:spcPct val="20000"/>
                </a:spcBef>
                <a:buFont typeface="Arial" panose="020B0604020202020204" pitchFamily="34" charset="0"/>
                <a:buChar char="»"/>
                <a:defRPr sz="2000">
                  <a:latin typeface="+mn-lt"/>
                  <a:ea typeface="+mn-ea"/>
                </a:defRPr>
              </a:lvl5pPr>
              <a:lvl6pPr marL="2514600" indent="-228600">
                <a:spcBef>
                  <a:spcPct val="20000"/>
                </a:spcBef>
                <a:buFont typeface="Arial" panose="020B0604020202020204" pitchFamily="34" charset="0"/>
                <a:buChar char="•"/>
                <a:defRPr sz="2000">
                  <a:latin typeface="+mn-lt"/>
                  <a:ea typeface="+mn-ea"/>
                </a:defRPr>
              </a:lvl6pPr>
              <a:lvl7pPr marL="2971800" indent="-228600">
                <a:spcBef>
                  <a:spcPct val="20000"/>
                </a:spcBef>
                <a:buFont typeface="Arial" panose="020B0604020202020204" pitchFamily="34" charset="0"/>
                <a:buChar char="•"/>
                <a:defRPr sz="2000">
                  <a:latin typeface="+mn-lt"/>
                  <a:ea typeface="+mn-ea"/>
                </a:defRPr>
              </a:lvl7pPr>
              <a:lvl8pPr marL="3429000" indent="-228600">
                <a:spcBef>
                  <a:spcPct val="20000"/>
                </a:spcBef>
                <a:buFont typeface="Arial" panose="020B0604020202020204" pitchFamily="34" charset="0"/>
                <a:buChar char="•"/>
                <a:defRPr sz="2000">
                  <a:latin typeface="+mn-lt"/>
                  <a:ea typeface="+mn-ea"/>
                </a:defRPr>
              </a:lvl8pPr>
              <a:lvl9pPr marL="3886200" indent="-228600">
                <a:spcBef>
                  <a:spcPct val="20000"/>
                </a:spcBef>
                <a:buFont typeface="Arial" panose="020B0604020202020204" pitchFamily="34" charset="0"/>
                <a:buChar char="•"/>
                <a:defRPr sz="2000">
                  <a:latin typeface="+mn-lt"/>
                  <a:ea typeface="+mn-ea"/>
                </a:defRPr>
              </a:lvl9pPr>
            </a:lstStyle>
            <a:p>
              <a:pPr marL="0" indent="0" algn="r" fontAlgn="auto">
                <a:spcAft>
                  <a:spcPts val="0"/>
                </a:spcAft>
              </a:pPr>
              <a:r>
                <a:rPr lang="en-US" sz="1200" b="1" dirty="0">
                  <a:latin typeface="方正屏显雅宋简体" panose="02010600010101010101" charset="-122"/>
                  <a:ea typeface="方正屏显雅宋简体" panose="02010600010101010101" charset="-122"/>
                  <a:cs typeface="Tahoma" panose="020B0604030504040204" pitchFamily="34" charset="0"/>
                </a:rPr>
                <a:t>200+</a:t>
              </a:r>
              <a:r>
                <a:rPr lang="en-US" altLang="zh-CN" sz="1200" b="1" dirty="0">
                  <a:latin typeface="方正屏显雅宋简体" panose="02010600010101010101" charset="-122"/>
                  <a:ea typeface="方正屏显雅宋简体" panose="02010600010101010101" charset="-122"/>
                  <a:cs typeface="Tahoma" panose="020B0604030504040204" pitchFamily="34" charset="0"/>
                </a:rPr>
                <a:t>patents</a:t>
              </a:r>
              <a:endParaRPr lang="en-US" altLang="zh-CN" sz="1200" b="1" dirty="0">
                <a:latin typeface="方正屏显雅宋简体" panose="02010600010101010101" charset="-122"/>
                <a:ea typeface="方正屏显雅宋简体" panose="02010600010101010101" charset="-122"/>
                <a:cs typeface="Tahoma" panose="020B0604030504040204" pitchFamily="34" charset="0"/>
              </a:endParaRPr>
            </a:p>
          </p:txBody>
        </p:sp>
      </p:grpSp>
      <p:grpSp>
        <p:nvGrpSpPr>
          <p:cNvPr id="3" name="组合 2"/>
          <p:cNvGrpSpPr/>
          <p:nvPr/>
        </p:nvGrpSpPr>
        <p:grpSpPr>
          <a:xfrm>
            <a:off x="0" y="142201"/>
            <a:ext cx="2858767" cy="306705"/>
            <a:chOff x="0" y="222411"/>
            <a:chExt cx="2858767" cy="306705"/>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134107" y="222411"/>
              <a:ext cx="1724660" cy="306705"/>
            </a:xfrm>
            <a:prstGeom prst="rect">
              <a:avLst/>
            </a:prstGeom>
          </p:spPr>
          <p:txBody>
            <a:bodyPr wrap="none">
              <a:spAutoFit/>
            </a:bodyPr>
            <a:p>
              <a:pPr algn="l"/>
              <a:r>
                <a:rPr lang="en-US" altLang="zh-CN" sz="1400" dirty="0">
                  <a:latin typeface="方正屏显雅宋简体" panose="02010600010101010101" charset="-122"/>
                  <a:ea typeface="方正屏显雅宋简体" panose="02010600010101010101" charset="-122"/>
                  <a:cs typeface="微软雅黑" panose="020B0503020204020204" pitchFamily="34" charset="-122"/>
                </a:rPr>
                <a:t>Corporate Metrics</a:t>
              </a:r>
              <a:endParaRPr lang="en-US" altLang="zh-CN" sz="1400" dirty="0">
                <a:latin typeface="方正屏显雅宋简体" panose="02010600010101010101" charset="-122"/>
                <a:ea typeface="方正屏显雅宋简体" panose="02010600010101010101" charset="-122"/>
                <a:cs typeface="微软雅黑" panose="020B0503020204020204" pitchFamily="34" charset="-122"/>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latin typeface="方正屏显雅宋简体" panose="02010600010101010101" charset="-122"/>
                <a:ea typeface="方正屏显雅宋简体" panose="02010600010101010101" charset="-122"/>
              </a:endParaRPr>
            </a:p>
          </p:txBody>
        </p:sp>
      </p:grpSp>
      <p:sp>
        <p:nvSpPr>
          <p:cNvPr id="24" name="Freeform 69"/>
          <p:cNvSpPr/>
          <p:nvPr/>
        </p:nvSpPr>
        <p:spPr bwMode="auto">
          <a:xfrm>
            <a:off x="1292332" y="2878926"/>
            <a:ext cx="256276" cy="481384"/>
          </a:xfrm>
          <a:custGeom>
            <a:avLst/>
            <a:gdLst/>
            <a:ahLst/>
            <a:cxnLst>
              <a:cxn ang="0">
                <a:pos x="21" y="57"/>
              </a:cxn>
              <a:cxn ang="0">
                <a:pos x="21" y="63"/>
              </a:cxn>
              <a:cxn ang="0">
                <a:pos x="20" y="64"/>
              </a:cxn>
              <a:cxn ang="0">
                <a:pos x="15" y="64"/>
              </a:cxn>
              <a:cxn ang="0">
                <a:pos x="14" y="63"/>
              </a:cxn>
              <a:cxn ang="0">
                <a:pos x="14" y="57"/>
              </a:cxn>
              <a:cxn ang="0">
                <a:pos x="1" y="50"/>
              </a:cxn>
              <a:cxn ang="0">
                <a:pos x="1" y="49"/>
              </a:cxn>
              <a:cxn ang="0">
                <a:pos x="4" y="44"/>
              </a:cxn>
              <a:cxn ang="0">
                <a:pos x="5" y="43"/>
              </a:cxn>
              <a:cxn ang="0">
                <a:pos x="6" y="44"/>
              </a:cxn>
              <a:cxn ang="0">
                <a:pos x="17" y="49"/>
              </a:cxn>
              <a:cxn ang="0">
                <a:pos x="25" y="43"/>
              </a:cxn>
              <a:cxn ang="0">
                <a:pos x="16" y="36"/>
              </a:cxn>
              <a:cxn ang="0">
                <a:pos x="1" y="21"/>
              </a:cxn>
              <a:cxn ang="0">
                <a:pos x="14" y="8"/>
              </a:cxn>
              <a:cxn ang="0">
                <a:pos x="14" y="1"/>
              </a:cxn>
              <a:cxn ang="0">
                <a:pos x="15" y="0"/>
              </a:cxn>
              <a:cxn ang="0">
                <a:pos x="20" y="0"/>
              </a:cxn>
              <a:cxn ang="0">
                <a:pos x="21" y="1"/>
              </a:cxn>
              <a:cxn ang="0">
                <a:pos x="21" y="7"/>
              </a:cxn>
              <a:cxn ang="0">
                <a:pos x="32" y="12"/>
              </a:cxn>
              <a:cxn ang="0">
                <a:pos x="32" y="14"/>
              </a:cxn>
              <a:cxn ang="0">
                <a:pos x="29" y="19"/>
              </a:cxn>
              <a:cxn ang="0">
                <a:pos x="29" y="19"/>
              </a:cxn>
              <a:cxn ang="0">
                <a:pos x="28" y="19"/>
              </a:cxn>
              <a:cxn ang="0">
                <a:pos x="18" y="15"/>
              </a:cxn>
              <a:cxn ang="0">
                <a:pos x="10" y="21"/>
              </a:cxn>
              <a:cxn ang="0">
                <a:pos x="20" y="28"/>
              </a:cxn>
              <a:cxn ang="0">
                <a:pos x="34" y="42"/>
              </a:cxn>
              <a:cxn ang="0">
                <a:pos x="21" y="57"/>
              </a:cxn>
            </a:cxnLst>
            <a:rect l="0" t="0" r="r" b="b"/>
            <a:pathLst>
              <a:path w="34" h="64">
                <a:moveTo>
                  <a:pt x="21" y="57"/>
                </a:moveTo>
                <a:cubicBezTo>
                  <a:pt x="21" y="63"/>
                  <a:pt x="21" y="63"/>
                  <a:pt x="21" y="63"/>
                </a:cubicBezTo>
                <a:cubicBezTo>
                  <a:pt x="21" y="63"/>
                  <a:pt x="20" y="64"/>
                  <a:pt x="20" y="64"/>
                </a:cubicBezTo>
                <a:cubicBezTo>
                  <a:pt x="15" y="64"/>
                  <a:pt x="15" y="64"/>
                  <a:pt x="15" y="64"/>
                </a:cubicBezTo>
                <a:cubicBezTo>
                  <a:pt x="14" y="64"/>
                  <a:pt x="14" y="63"/>
                  <a:pt x="14" y="63"/>
                </a:cubicBezTo>
                <a:cubicBezTo>
                  <a:pt x="14" y="57"/>
                  <a:pt x="14" y="57"/>
                  <a:pt x="14" y="57"/>
                </a:cubicBezTo>
                <a:cubicBezTo>
                  <a:pt x="5" y="55"/>
                  <a:pt x="1" y="50"/>
                  <a:pt x="1" y="50"/>
                </a:cubicBezTo>
                <a:cubicBezTo>
                  <a:pt x="0" y="50"/>
                  <a:pt x="0" y="49"/>
                  <a:pt x="1" y="49"/>
                </a:cubicBezTo>
                <a:cubicBezTo>
                  <a:pt x="4" y="44"/>
                  <a:pt x="4" y="44"/>
                  <a:pt x="4" y="44"/>
                </a:cubicBezTo>
                <a:cubicBezTo>
                  <a:pt x="4" y="44"/>
                  <a:pt x="5" y="43"/>
                  <a:pt x="5" y="43"/>
                </a:cubicBezTo>
                <a:cubicBezTo>
                  <a:pt x="5" y="43"/>
                  <a:pt x="6" y="44"/>
                  <a:pt x="6" y="44"/>
                </a:cubicBezTo>
                <a:cubicBezTo>
                  <a:pt x="6" y="44"/>
                  <a:pt x="11" y="49"/>
                  <a:pt x="17" y="49"/>
                </a:cubicBezTo>
                <a:cubicBezTo>
                  <a:pt x="21" y="49"/>
                  <a:pt x="25" y="47"/>
                  <a:pt x="25" y="43"/>
                </a:cubicBezTo>
                <a:cubicBezTo>
                  <a:pt x="25" y="39"/>
                  <a:pt x="20" y="38"/>
                  <a:pt x="16" y="36"/>
                </a:cubicBezTo>
                <a:cubicBezTo>
                  <a:pt x="9" y="33"/>
                  <a:pt x="1" y="30"/>
                  <a:pt x="1" y="21"/>
                </a:cubicBezTo>
                <a:cubicBezTo>
                  <a:pt x="1" y="14"/>
                  <a:pt x="6" y="9"/>
                  <a:pt x="14" y="8"/>
                </a:cubicBezTo>
                <a:cubicBezTo>
                  <a:pt x="14" y="1"/>
                  <a:pt x="14" y="1"/>
                  <a:pt x="14" y="1"/>
                </a:cubicBezTo>
                <a:cubicBezTo>
                  <a:pt x="14" y="0"/>
                  <a:pt x="14" y="0"/>
                  <a:pt x="15" y="0"/>
                </a:cubicBezTo>
                <a:cubicBezTo>
                  <a:pt x="20" y="0"/>
                  <a:pt x="20" y="0"/>
                  <a:pt x="20" y="0"/>
                </a:cubicBezTo>
                <a:cubicBezTo>
                  <a:pt x="20" y="0"/>
                  <a:pt x="21" y="0"/>
                  <a:pt x="21" y="1"/>
                </a:cubicBezTo>
                <a:cubicBezTo>
                  <a:pt x="21" y="7"/>
                  <a:pt x="21" y="7"/>
                  <a:pt x="21" y="7"/>
                </a:cubicBezTo>
                <a:cubicBezTo>
                  <a:pt x="28" y="8"/>
                  <a:pt x="32" y="12"/>
                  <a:pt x="32" y="12"/>
                </a:cubicBezTo>
                <a:cubicBezTo>
                  <a:pt x="33" y="13"/>
                  <a:pt x="33" y="13"/>
                  <a:pt x="32" y="14"/>
                </a:cubicBezTo>
                <a:cubicBezTo>
                  <a:pt x="29" y="19"/>
                  <a:pt x="29" y="19"/>
                  <a:pt x="29" y="19"/>
                </a:cubicBezTo>
                <a:cubicBezTo>
                  <a:pt x="29" y="19"/>
                  <a:pt x="29" y="19"/>
                  <a:pt x="29" y="19"/>
                </a:cubicBezTo>
                <a:cubicBezTo>
                  <a:pt x="28" y="19"/>
                  <a:pt x="28" y="19"/>
                  <a:pt x="28" y="19"/>
                </a:cubicBezTo>
                <a:cubicBezTo>
                  <a:pt x="28" y="19"/>
                  <a:pt x="23" y="15"/>
                  <a:pt x="18" y="15"/>
                </a:cubicBezTo>
                <a:cubicBezTo>
                  <a:pt x="13" y="15"/>
                  <a:pt x="10" y="18"/>
                  <a:pt x="10" y="21"/>
                </a:cubicBezTo>
                <a:cubicBezTo>
                  <a:pt x="10" y="25"/>
                  <a:pt x="15" y="26"/>
                  <a:pt x="20" y="28"/>
                </a:cubicBezTo>
                <a:cubicBezTo>
                  <a:pt x="26" y="31"/>
                  <a:pt x="34" y="34"/>
                  <a:pt x="34" y="42"/>
                </a:cubicBezTo>
                <a:cubicBezTo>
                  <a:pt x="34" y="50"/>
                  <a:pt x="28" y="55"/>
                  <a:pt x="21" y="57"/>
                </a:cubicBezTo>
                <a:close/>
              </a:path>
            </a:pathLst>
          </a:custGeom>
          <a:solidFill>
            <a:srgbClr val="FFC000"/>
          </a:solidFill>
          <a:ln w="9525">
            <a:noFill/>
            <a:round/>
          </a:ln>
          <a:effectLst/>
        </p:spPr>
        <p:txBody>
          <a:bodyPr vert="horz" wrap="square" lIns="68580" tIns="34290" rIns="68580" bIns="34290" numCol="1" anchor="t" anchorCtr="0" compatLnSpc="1"/>
          <a:p>
            <a:pPr algn="ctr"/>
            <a:endParaRPr lang="en-US" sz="1200" kern="0">
              <a:solidFill>
                <a:srgbClr val="FFFFFF">
                  <a:lumMod val="95000"/>
                </a:srgbClr>
              </a:solidFill>
              <a:latin typeface="方正屏显雅宋简体" panose="02010600010101010101" charset="-122"/>
              <a:ea typeface="方正屏显雅宋简体" panose="02010600010101010101" charset="-122"/>
              <a:cs typeface="+mn-ea"/>
              <a:sym typeface="+mn-lt"/>
            </a:endParaRPr>
          </a:p>
        </p:txBody>
      </p:sp>
      <p:sp>
        <p:nvSpPr>
          <p:cNvPr id="7" name="Freeform 50"/>
          <p:cNvSpPr>
            <a:spLocks noEditPoints="1"/>
          </p:cNvSpPr>
          <p:nvPr/>
        </p:nvSpPr>
        <p:spPr bwMode="auto">
          <a:xfrm>
            <a:off x="5368730" y="2881508"/>
            <a:ext cx="371534" cy="479002"/>
          </a:xfrm>
          <a:custGeom>
            <a:avLst/>
            <a:gdLst/>
            <a:ahLst/>
            <a:cxnLst>
              <a:cxn ang="0">
                <a:pos x="54" y="72"/>
              </a:cxn>
              <a:cxn ang="0">
                <a:pos x="0" y="3"/>
              </a:cxn>
              <a:cxn ang="0">
                <a:pos x="56" y="3"/>
              </a:cxn>
              <a:cxn ang="0">
                <a:pos x="11" y="11"/>
              </a:cxn>
              <a:cxn ang="0">
                <a:pos x="11" y="16"/>
              </a:cxn>
              <a:cxn ang="0">
                <a:pos x="15" y="12"/>
              </a:cxn>
              <a:cxn ang="0">
                <a:pos x="11" y="21"/>
              </a:cxn>
              <a:cxn ang="0">
                <a:pos x="11" y="26"/>
              </a:cxn>
              <a:cxn ang="0">
                <a:pos x="15" y="22"/>
              </a:cxn>
              <a:cxn ang="0">
                <a:pos x="11" y="31"/>
              </a:cxn>
              <a:cxn ang="0">
                <a:pos x="11" y="36"/>
              </a:cxn>
              <a:cxn ang="0">
                <a:pos x="15" y="32"/>
              </a:cxn>
              <a:cxn ang="0">
                <a:pos x="11" y="41"/>
              </a:cxn>
              <a:cxn ang="0">
                <a:pos x="11" y="47"/>
              </a:cxn>
              <a:cxn ang="0">
                <a:pos x="15" y="43"/>
              </a:cxn>
              <a:cxn ang="0">
                <a:pos x="11" y="52"/>
              </a:cxn>
              <a:cxn ang="0">
                <a:pos x="11" y="57"/>
              </a:cxn>
              <a:cxn ang="0">
                <a:pos x="15" y="53"/>
              </a:cxn>
              <a:cxn ang="0">
                <a:pos x="24" y="16"/>
              </a:cxn>
              <a:cxn ang="0">
                <a:pos x="24" y="11"/>
              </a:cxn>
              <a:cxn ang="0">
                <a:pos x="20" y="14"/>
              </a:cxn>
              <a:cxn ang="0">
                <a:pos x="24" y="26"/>
              </a:cxn>
              <a:cxn ang="0">
                <a:pos x="24" y="21"/>
              </a:cxn>
              <a:cxn ang="0">
                <a:pos x="20" y="25"/>
              </a:cxn>
              <a:cxn ang="0">
                <a:pos x="24" y="36"/>
              </a:cxn>
              <a:cxn ang="0">
                <a:pos x="24" y="31"/>
              </a:cxn>
              <a:cxn ang="0">
                <a:pos x="20" y="35"/>
              </a:cxn>
              <a:cxn ang="0">
                <a:pos x="24" y="47"/>
              </a:cxn>
              <a:cxn ang="0">
                <a:pos x="24" y="41"/>
              </a:cxn>
              <a:cxn ang="0">
                <a:pos x="20" y="45"/>
              </a:cxn>
              <a:cxn ang="0">
                <a:pos x="22" y="57"/>
              </a:cxn>
              <a:cxn ang="0">
                <a:pos x="22" y="67"/>
              </a:cxn>
              <a:cxn ang="0">
                <a:pos x="36" y="58"/>
              </a:cxn>
              <a:cxn ang="0">
                <a:pos x="32" y="11"/>
              </a:cxn>
              <a:cxn ang="0">
                <a:pos x="32" y="16"/>
              </a:cxn>
              <a:cxn ang="0">
                <a:pos x="36" y="12"/>
              </a:cxn>
              <a:cxn ang="0">
                <a:pos x="32" y="21"/>
              </a:cxn>
              <a:cxn ang="0">
                <a:pos x="32" y="26"/>
              </a:cxn>
              <a:cxn ang="0">
                <a:pos x="36" y="22"/>
              </a:cxn>
              <a:cxn ang="0">
                <a:pos x="32" y="31"/>
              </a:cxn>
              <a:cxn ang="0">
                <a:pos x="32" y="36"/>
              </a:cxn>
              <a:cxn ang="0">
                <a:pos x="36" y="32"/>
              </a:cxn>
              <a:cxn ang="0">
                <a:pos x="32" y="41"/>
              </a:cxn>
              <a:cxn ang="0">
                <a:pos x="32" y="47"/>
              </a:cxn>
              <a:cxn ang="0">
                <a:pos x="36" y="43"/>
              </a:cxn>
              <a:cxn ang="0">
                <a:pos x="42" y="11"/>
              </a:cxn>
              <a:cxn ang="0">
                <a:pos x="42" y="16"/>
              </a:cxn>
              <a:cxn ang="0">
                <a:pos x="46" y="12"/>
              </a:cxn>
              <a:cxn ang="0">
                <a:pos x="42" y="21"/>
              </a:cxn>
              <a:cxn ang="0">
                <a:pos x="42" y="26"/>
              </a:cxn>
              <a:cxn ang="0">
                <a:pos x="46" y="22"/>
              </a:cxn>
              <a:cxn ang="0">
                <a:pos x="42" y="31"/>
              </a:cxn>
              <a:cxn ang="0">
                <a:pos x="42" y="36"/>
              </a:cxn>
              <a:cxn ang="0">
                <a:pos x="46" y="32"/>
              </a:cxn>
              <a:cxn ang="0">
                <a:pos x="42" y="41"/>
              </a:cxn>
              <a:cxn ang="0">
                <a:pos x="42" y="47"/>
              </a:cxn>
              <a:cxn ang="0">
                <a:pos x="46" y="43"/>
              </a:cxn>
              <a:cxn ang="0">
                <a:pos x="42" y="52"/>
              </a:cxn>
              <a:cxn ang="0">
                <a:pos x="42" y="57"/>
              </a:cxn>
              <a:cxn ang="0">
                <a:pos x="46" y="53"/>
              </a:cxn>
            </a:cxnLst>
            <a:rect l="0" t="0" r="r" b="b"/>
            <a:pathLst>
              <a:path w="56" h="72">
                <a:moveTo>
                  <a:pt x="56" y="3"/>
                </a:moveTo>
                <a:cubicBezTo>
                  <a:pt x="56" y="70"/>
                  <a:pt x="56" y="70"/>
                  <a:pt x="56" y="70"/>
                </a:cubicBezTo>
                <a:cubicBezTo>
                  <a:pt x="56" y="71"/>
                  <a:pt x="55" y="72"/>
                  <a:pt x="54" y="72"/>
                </a:cubicBezTo>
                <a:cubicBezTo>
                  <a:pt x="2" y="72"/>
                  <a:pt x="2" y="72"/>
                  <a:pt x="2" y="72"/>
                </a:cubicBezTo>
                <a:cubicBezTo>
                  <a:pt x="1" y="72"/>
                  <a:pt x="0" y="71"/>
                  <a:pt x="0" y="70"/>
                </a:cubicBezTo>
                <a:cubicBezTo>
                  <a:pt x="0" y="3"/>
                  <a:pt x="0" y="3"/>
                  <a:pt x="0" y="3"/>
                </a:cubicBezTo>
                <a:cubicBezTo>
                  <a:pt x="0" y="1"/>
                  <a:pt x="1" y="0"/>
                  <a:pt x="2" y="0"/>
                </a:cubicBezTo>
                <a:cubicBezTo>
                  <a:pt x="54" y="0"/>
                  <a:pt x="54" y="0"/>
                  <a:pt x="54" y="0"/>
                </a:cubicBezTo>
                <a:cubicBezTo>
                  <a:pt x="55" y="0"/>
                  <a:pt x="56" y="1"/>
                  <a:pt x="56" y="3"/>
                </a:cubicBezTo>
                <a:close/>
                <a:moveTo>
                  <a:pt x="15" y="12"/>
                </a:moveTo>
                <a:cubicBezTo>
                  <a:pt x="15" y="11"/>
                  <a:pt x="15" y="11"/>
                  <a:pt x="14" y="11"/>
                </a:cubicBezTo>
                <a:cubicBezTo>
                  <a:pt x="11" y="11"/>
                  <a:pt x="11" y="11"/>
                  <a:pt x="11" y="11"/>
                </a:cubicBezTo>
                <a:cubicBezTo>
                  <a:pt x="11" y="11"/>
                  <a:pt x="10" y="11"/>
                  <a:pt x="10" y="12"/>
                </a:cubicBezTo>
                <a:cubicBezTo>
                  <a:pt x="10" y="14"/>
                  <a:pt x="10" y="14"/>
                  <a:pt x="10" y="14"/>
                </a:cubicBezTo>
                <a:cubicBezTo>
                  <a:pt x="10" y="15"/>
                  <a:pt x="11" y="16"/>
                  <a:pt x="11" y="16"/>
                </a:cubicBezTo>
                <a:cubicBezTo>
                  <a:pt x="14" y="16"/>
                  <a:pt x="14" y="16"/>
                  <a:pt x="14" y="16"/>
                </a:cubicBezTo>
                <a:cubicBezTo>
                  <a:pt x="15" y="16"/>
                  <a:pt x="15" y="15"/>
                  <a:pt x="15" y="14"/>
                </a:cubicBezTo>
                <a:lnTo>
                  <a:pt x="15" y="12"/>
                </a:lnTo>
                <a:close/>
                <a:moveTo>
                  <a:pt x="15" y="22"/>
                </a:moveTo>
                <a:cubicBezTo>
                  <a:pt x="15" y="21"/>
                  <a:pt x="15" y="21"/>
                  <a:pt x="14" y="21"/>
                </a:cubicBezTo>
                <a:cubicBezTo>
                  <a:pt x="11" y="21"/>
                  <a:pt x="11" y="21"/>
                  <a:pt x="11" y="21"/>
                </a:cubicBezTo>
                <a:cubicBezTo>
                  <a:pt x="11" y="21"/>
                  <a:pt x="10" y="21"/>
                  <a:pt x="10" y="22"/>
                </a:cubicBezTo>
                <a:cubicBezTo>
                  <a:pt x="10" y="25"/>
                  <a:pt x="10" y="25"/>
                  <a:pt x="10" y="25"/>
                </a:cubicBezTo>
                <a:cubicBezTo>
                  <a:pt x="10" y="25"/>
                  <a:pt x="11" y="26"/>
                  <a:pt x="11" y="26"/>
                </a:cubicBezTo>
                <a:cubicBezTo>
                  <a:pt x="14" y="26"/>
                  <a:pt x="14" y="26"/>
                  <a:pt x="14" y="26"/>
                </a:cubicBezTo>
                <a:cubicBezTo>
                  <a:pt x="15" y="26"/>
                  <a:pt x="15" y="25"/>
                  <a:pt x="15" y="25"/>
                </a:cubicBezTo>
                <a:lnTo>
                  <a:pt x="15" y="22"/>
                </a:lnTo>
                <a:close/>
                <a:moveTo>
                  <a:pt x="15" y="32"/>
                </a:moveTo>
                <a:cubicBezTo>
                  <a:pt x="15" y="32"/>
                  <a:pt x="15" y="31"/>
                  <a:pt x="14" y="31"/>
                </a:cubicBezTo>
                <a:cubicBezTo>
                  <a:pt x="11" y="31"/>
                  <a:pt x="11" y="31"/>
                  <a:pt x="11" y="31"/>
                </a:cubicBezTo>
                <a:cubicBezTo>
                  <a:pt x="11" y="31"/>
                  <a:pt x="10" y="32"/>
                  <a:pt x="10" y="32"/>
                </a:cubicBezTo>
                <a:cubicBezTo>
                  <a:pt x="10" y="35"/>
                  <a:pt x="10" y="35"/>
                  <a:pt x="10" y="35"/>
                </a:cubicBezTo>
                <a:cubicBezTo>
                  <a:pt x="10" y="36"/>
                  <a:pt x="11" y="36"/>
                  <a:pt x="11" y="36"/>
                </a:cubicBezTo>
                <a:cubicBezTo>
                  <a:pt x="14" y="36"/>
                  <a:pt x="14" y="36"/>
                  <a:pt x="14" y="36"/>
                </a:cubicBezTo>
                <a:cubicBezTo>
                  <a:pt x="15" y="36"/>
                  <a:pt x="15" y="36"/>
                  <a:pt x="15" y="35"/>
                </a:cubicBezTo>
                <a:lnTo>
                  <a:pt x="15" y="32"/>
                </a:lnTo>
                <a:close/>
                <a:moveTo>
                  <a:pt x="15" y="43"/>
                </a:moveTo>
                <a:cubicBezTo>
                  <a:pt x="15" y="42"/>
                  <a:pt x="15" y="41"/>
                  <a:pt x="14" y="41"/>
                </a:cubicBezTo>
                <a:cubicBezTo>
                  <a:pt x="11" y="41"/>
                  <a:pt x="11" y="41"/>
                  <a:pt x="11" y="41"/>
                </a:cubicBezTo>
                <a:cubicBezTo>
                  <a:pt x="11" y="41"/>
                  <a:pt x="10" y="42"/>
                  <a:pt x="10" y="43"/>
                </a:cubicBezTo>
                <a:cubicBezTo>
                  <a:pt x="10" y="45"/>
                  <a:pt x="10" y="45"/>
                  <a:pt x="10" y="45"/>
                </a:cubicBezTo>
                <a:cubicBezTo>
                  <a:pt x="10" y="46"/>
                  <a:pt x="11" y="47"/>
                  <a:pt x="11" y="47"/>
                </a:cubicBezTo>
                <a:cubicBezTo>
                  <a:pt x="14" y="47"/>
                  <a:pt x="14" y="47"/>
                  <a:pt x="14" y="47"/>
                </a:cubicBezTo>
                <a:cubicBezTo>
                  <a:pt x="15" y="47"/>
                  <a:pt x="15" y="46"/>
                  <a:pt x="15" y="45"/>
                </a:cubicBezTo>
                <a:lnTo>
                  <a:pt x="15" y="43"/>
                </a:lnTo>
                <a:close/>
                <a:moveTo>
                  <a:pt x="15" y="53"/>
                </a:moveTo>
                <a:cubicBezTo>
                  <a:pt x="15" y="52"/>
                  <a:pt x="15" y="52"/>
                  <a:pt x="14" y="52"/>
                </a:cubicBezTo>
                <a:cubicBezTo>
                  <a:pt x="11" y="52"/>
                  <a:pt x="11" y="52"/>
                  <a:pt x="11" y="52"/>
                </a:cubicBezTo>
                <a:cubicBezTo>
                  <a:pt x="11" y="52"/>
                  <a:pt x="10" y="52"/>
                  <a:pt x="10" y="53"/>
                </a:cubicBezTo>
                <a:cubicBezTo>
                  <a:pt x="10" y="56"/>
                  <a:pt x="10" y="56"/>
                  <a:pt x="10" y="56"/>
                </a:cubicBezTo>
                <a:cubicBezTo>
                  <a:pt x="10" y="56"/>
                  <a:pt x="11" y="57"/>
                  <a:pt x="11" y="57"/>
                </a:cubicBezTo>
                <a:cubicBezTo>
                  <a:pt x="14" y="57"/>
                  <a:pt x="14" y="57"/>
                  <a:pt x="14" y="57"/>
                </a:cubicBezTo>
                <a:cubicBezTo>
                  <a:pt x="15" y="57"/>
                  <a:pt x="15" y="56"/>
                  <a:pt x="15" y="56"/>
                </a:cubicBezTo>
                <a:lnTo>
                  <a:pt x="15" y="53"/>
                </a:lnTo>
                <a:close/>
                <a:moveTo>
                  <a:pt x="20" y="14"/>
                </a:moveTo>
                <a:cubicBezTo>
                  <a:pt x="20" y="15"/>
                  <a:pt x="21" y="16"/>
                  <a:pt x="22" y="16"/>
                </a:cubicBezTo>
                <a:cubicBezTo>
                  <a:pt x="24" y="16"/>
                  <a:pt x="24" y="16"/>
                  <a:pt x="24" y="16"/>
                </a:cubicBezTo>
                <a:cubicBezTo>
                  <a:pt x="25" y="16"/>
                  <a:pt x="25" y="15"/>
                  <a:pt x="25" y="14"/>
                </a:cubicBezTo>
                <a:cubicBezTo>
                  <a:pt x="25" y="12"/>
                  <a:pt x="25" y="12"/>
                  <a:pt x="25" y="12"/>
                </a:cubicBezTo>
                <a:cubicBezTo>
                  <a:pt x="25" y="11"/>
                  <a:pt x="25" y="11"/>
                  <a:pt x="24" y="11"/>
                </a:cubicBezTo>
                <a:cubicBezTo>
                  <a:pt x="22" y="11"/>
                  <a:pt x="22" y="11"/>
                  <a:pt x="22" y="11"/>
                </a:cubicBezTo>
                <a:cubicBezTo>
                  <a:pt x="21" y="11"/>
                  <a:pt x="20" y="11"/>
                  <a:pt x="20" y="12"/>
                </a:cubicBezTo>
                <a:lnTo>
                  <a:pt x="20" y="14"/>
                </a:lnTo>
                <a:close/>
                <a:moveTo>
                  <a:pt x="20" y="25"/>
                </a:moveTo>
                <a:cubicBezTo>
                  <a:pt x="20" y="25"/>
                  <a:pt x="21" y="26"/>
                  <a:pt x="22" y="26"/>
                </a:cubicBezTo>
                <a:cubicBezTo>
                  <a:pt x="24" y="26"/>
                  <a:pt x="24" y="26"/>
                  <a:pt x="24" y="26"/>
                </a:cubicBezTo>
                <a:cubicBezTo>
                  <a:pt x="25" y="26"/>
                  <a:pt x="25" y="25"/>
                  <a:pt x="25" y="25"/>
                </a:cubicBezTo>
                <a:cubicBezTo>
                  <a:pt x="25" y="22"/>
                  <a:pt x="25" y="22"/>
                  <a:pt x="25" y="22"/>
                </a:cubicBezTo>
                <a:cubicBezTo>
                  <a:pt x="25" y="21"/>
                  <a:pt x="25" y="21"/>
                  <a:pt x="24" y="21"/>
                </a:cubicBezTo>
                <a:cubicBezTo>
                  <a:pt x="22" y="21"/>
                  <a:pt x="22" y="21"/>
                  <a:pt x="22" y="21"/>
                </a:cubicBezTo>
                <a:cubicBezTo>
                  <a:pt x="21" y="21"/>
                  <a:pt x="20" y="21"/>
                  <a:pt x="20" y="22"/>
                </a:cubicBezTo>
                <a:lnTo>
                  <a:pt x="20" y="25"/>
                </a:lnTo>
                <a:close/>
                <a:moveTo>
                  <a:pt x="20" y="35"/>
                </a:moveTo>
                <a:cubicBezTo>
                  <a:pt x="20" y="36"/>
                  <a:pt x="21" y="36"/>
                  <a:pt x="22" y="36"/>
                </a:cubicBezTo>
                <a:cubicBezTo>
                  <a:pt x="24" y="36"/>
                  <a:pt x="24" y="36"/>
                  <a:pt x="24" y="36"/>
                </a:cubicBezTo>
                <a:cubicBezTo>
                  <a:pt x="25" y="36"/>
                  <a:pt x="25" y="36"/>
                  <a:pt x="25" y="35"/>
                </a:cubicBezTo>
                <a:cubicBezTo>
                  <a:pt x="25" y="32"/>
                  <a:pt x="25" y="32"/>
                  <a:pt x="25" y="32"/>
                </a:cubicBezTo>
                <a:cubicBezTo>
                  <a:pt x="25" y="32"/>
                  <a:pt x="25" y="31"/>
                  <a:pt x="24" y="31"/>
                </a:cubicBezTo>
                <a:cubicBezTo>
                  <a:pt x="22" y="31"/>
                  <a:pt x="22" y="31"/>
                  <a:pt x="22" y="31"/>
                </a:cubicBezTo>
                <a:cubicBezTo>
                  <a:pt x="21" y="31"/>
                  <a:pt x="20" y="32"/>
                  <a:pt x="20" y="32"/>
                </a:cubicBezTo>
                <a:lnTo>
                  <a:pt x="20" y="35"/>
                </a:lnTo>
                <a:close/>
                <a:moveTo>
                  <a:pt x="20" y="45"/>
                </a:moveTo>
                <a:cubicBezTo>
                  <a:pt x="20" y="46"/>
                  <a:pt x="21" y="47"/>
                  <a:pt x="22" y="47"/>
                </a:cubicBezTo>
                <a:cubicBezTo>
                  <a:pt x="24" y="47"/>
                  <a:pt x="24" y="47"/>
                  <a:pt x="24" y="47"/>
                </a:cubicBezTo>
                <a:cubicBezTo>
                  <a:pt x="25" y="47"/>
                  <a:pt x="25" y="46"/>
                  <a:pt x="25" y="45"/>
                </a:cubicBezTo>
                <a:cubicBezTo>
                  <a:pt x="25" y="43"/>
                  <a:pt x="25" y="43"/>
                  <a:pt x="25" y="43"/>
                </a:cubicBezTo>
                <a:cubicBezTo>
                  <a:pt x="25" y="42"/>
                  <a:pt x="25" y="41"/>
                  <a:pt x="24" y="41"/>
                </a:cubicBezTo>
                <a:cubicBezTo>
                  <a:pt x="22" y="41"/>
                  <a:pt x="22" y="41"/>
                  <a:pt x="22" y="41"/>
                </a:cubicBezTo>
                <a:cubicBezTo>
                  <a:pt x="21" y="41"/>
                  <a:pt x="20" y="42"/>
                  <a:pt x="20" y="43"/>
                </a:cubicBezTo>
                <a:lnTo>
                  <a:pt x="20" y="45"/>
                </a:lnTo>
                <a:close/>
                <a:moveTo>
                  <a:pt x="36" y="58"/>
                </a:moveTo>
                <a:cubicBezTo>
                  <a:pt x="36" y="57"/>
                  <a:pt x="35" y="57"/>
                  <a:pt x="34" y="57"/>
                </a:cubicBezTo>
                <a:cubicBezTo>
                  <a:pt x="22" y="57"/>
                  <a:pt x="22" y="57"/>
                  <a:pt x="22" y="57"/>
                </a:cubicBezTo>
                <a:cubicBezTo>
                  <a:pt x="21" y="57"/>
                  <a:pt x="20" y="57"/>
                  <a:pt x="20" y="58"/>
                </a:cubicBezTo>
                <a:cubicBezTo>
                  <a:pt x="20" y="66"/>
                  <a:pt x="20" y="66"/>
                  <a:pt x="20" y="66"/>
                </a:cubicBezTo>
                <a:cubicBezTo>
                  <a:pt x="20" y="67"/>
                  <a:pt x="21" y="67"/>
                  <a:pt x="22" y="67"/>
                </a:cubicBezTo>
                <a:cubicBezTo>
                  <a:pt x="34" y="67"/>
                  <a:pt x="34" y="67"/>
                  <a:pt x="34" y="67"/>
                </a:cubicBezTo>
                <a:cubicBezTo>
                  <a:pt x="35" y="67"/>
                  <a:pt x="36" y="67"/>
                  <a:pt x="36" y="66"/>
                </a:cubicBezTo>
                <a:lnTo>
                  <a:pt x="36" y="58"/>
                </a:lnTo>
                <a:close/>
                <a:moveTo>
                  <a:pt x="36" y="12"/>
                </a:moveTo>
                <a:cubicBezTo>
                  <a:pt x="36" y="11"/>
                  <a:pt x="35" y="11"/>
                  <a:pt x="34" y="11"/>
                </a:cubicBezTo>
                <a:cubicBezTo>
                  <a:pt x="32" y="11"/>
                  <a:pt x="32" y="11"/>
                  <a:pt x="32" y="11"/>
                </a:cubicBezTo>
                <a:cubicBezTo>
                  <a:pt x="31" y="11"/>
                  <a:pt x="31" y="11"/>
                  <a:pt x="31" y="12"/>
                </a:cubicBezTo>
                <a:cubicBezTo>
                  <a:pt x="31" y="14"/>
                  <a:pt x="31" y="14"/>
                  <a:pt x="31" y="14"/>
                </a:cubicBezTo>
                <a:cubicBezTo>
                  <a:pt x="31" y="15"/>
                  <a:pt x="31" y="16"/>
                  <a:pt x="32" y="16"/>
                </a:cubicBezTo>
                <a:cubicBezTo>
                  <a:pt x="34" y="16"/>
                  <a:pt x="34" y="16"/>
                  <a:pt x="34" y="16"/>
                </a:cubicBezTo>
                <a:cubicBezTo>
                  <a:pt x="35" y="16"/>
                  <a:pt x="36" y="15"/>
                  <a:pt x="36" y="14"/>
                </a:cubicBezTo>
                <a:lnTo>
                  <a:pt x="36" y="12"/>
                </a:lnTo>
                <a:close/>
                <a:moveTo>
                  <a:pt x="36" y="22"/>
                </a:moveTo>
                <a:cubicBezTo>
                  <a:pt x="36" y="21"/>
                  <a:pt x="35" y="21"/>
                  <a:pt x="34" y="21"/>
                </a:cubicBezTo>
                <a:cubicBezTo>
                  <a:pt x="32" y="21"/>
                  <a:pt x="32" y="21"/>
                  <a:pt x="32" y="21"/>
                </a:cubicBezTo>
                <a:cubicBezTo>
                  <a:pt x="31" y="21"/>
                  <a:pt x="31" y="21"/>
                  <a:pt x="31" y="22"/>
                </a:cubicBezTo>
                <a:cubicBezTo>
                  <a:pt x="31" y="25"/>
                  <a:pt x="31" y="25"/>
                  <a:pt x="31" y="25"/>
                </a:cubicBezTo>
                <a:cubicBezTo>
                  <a:pt x="31" y="25"/>
                  <a:pt x="31" y="26"/>
                  <a:pt x="32" y="26"/>
                </a:cubicBezTo>
                <a:cubicBezTo>
                  <a:pt x="34" y="26"/>
                  <a:pt x="34" y="26"/>
                  <a:pt x="34" y="26"/>
                </a:cubicBezTo>
                <a:cubicBezTo>
                  <a:pt x="35" y="26"/>
                  <a:pt x="36" y="25"/>
                  <a:pt x="36" y="25"/>
                </a:cubicBezTo>
                <a:lnTo>
                  <a:pt x="36" y="22"/>
                </a:lnTo>
                <a:close/>
                <a:moveTo>
                  <a:pt x="36" y="32"/>
                </a:moveTo>
                <a:cubicBezTo>
                  <a:pt x="36" y="32"/>
                  <a:pt x="35" y="31"/>
                  <a:pt x="34" y="31"/>
                </a:cubicBezTo>
                <a:cubicBezTo>
                  <a:pt x="32" y="31"/>
                  <a:pt x="32" y="31"/>
                  <a:pt x="32" y="31"/>
                </a:cubicBezTo>
                <a:cubicBezTo>
                  <a:pt x="31" y="31"/>
                  <a:pt x="31" y="32"/>
                  <a:pt x="31" y="32"/>
                </a:cubicBezTo>
                <a:cubicBezTo>
                  <a:pt x="31" y="35"/>
                  <a:pt x="31" y="35"/>
                  <a:pt x="31" y="35"/>
                </a:cubicBezTo>
                <a:cubicBezTo>
                  <a:pt x="31" y="36"/>
                  <a:pt x="31" y="36"/>
                  <a:pt x="32" y="36"/>
                </a:cubicBezTo>
                <a:cubicBezTo>
                  <a:pt x="34" y="36"/>
                  <a:pt x="34" y="36"/>
                  <a:pt x="34" y="36"/>
                </a:cubicBezTo>
                <a:cubicBezTo>
                  <a:pt x="35" y="36"/>
                  <a:pt x="36" y="36"/>
                  <a:pt x="36" y="35"/>
                </a:cubicBezTo>
                <a:lnTo>
                  <a:pt x="36" y="32"/>
                </a:lnTo>
                <a:close/>
                <a:moveTo>
                  <a:pt x="36" y="43"/>
                </a:moveTo>
                <a:cubicBezTo>
                  <a:pt x="36" y="42"/>
                  <a:pt x="35" y="41"/>
                  <a:pt x="34" y="41"/>
                </a:cubicBezTo>
                <a:cubicBezTo>
                  <a:pt x="32" y="41"/>
                  <a:pt x="32" y="41"/>
                  <a:pt x="32" y="41"/>
                </a:cubicBezTo>
                <a:cubicBezTo>
                  <a:pt x="31" y="41"/>
                  <a:pt x="31" y="42"/>
                  <a:pt x="31" y="43"/>
                </a:cubicBezTo>
                <a:cubicBezTo>
                  <a:pt x="31" y="45"/>
                  <a:pt x="31" y="45"/>
                  <a:pt x="31" y="45"/>
                </a:cubicBezTo>
                <a:cubicBezTo>
                  <a:pt x="31" y="46"/>
                  <a:pt x="31" y="47"/>
                  <a:pt x="32" y="47"/>
                </a:cubicBezTo>
                <a:cubicBezTo>
                  <a:pt x="34" y="47"/>
                  <a:pt x="34" y="47"/>
                  <a:pt x="34" y="47"/>
                </a:cubicBezTo>
                <a:cubicBezTo>
                  <a:pt x="35" y="47"/>
                  <a:pt x="36" y="46"/>
                  <a:pt x="36" y="45"/>
                </a:cubicBezTo>
                <a:lnTo>
                  <a:pt x="36" y="43"/>
                </a:lnTo>
                <a:close/>
                <a:moveTo>
                  <a:pt x="46" y="12"/>
                </a:moveTo>
                <a:cubicBezTo>
                  <a:pt x="46" y="11"/>
                  <a:pt x="45" y="11"/>
                  <a:pt x="45" y="11"/>
                </a:cubicBezTo>
                <a:cubicBezTo>
                  <a:pt x="42" y="11"/>
                  <a:pt x="42" y="11"/>
                  <a:pt x="42" y="11"/>
                </a:cubicBezTo>
                <a:cubicBezTo>
                  <a:pt x="41" y="11"/>
                  <a:pt x="41" y="11"/>
                  <a:pt x="41" y="12"/>
                </a:cubicBezTo>
                <a:cubicBezTo>
                  <a:pt x="41" y="14"/>
                  <a:pt x="41" y="14"/>
                  <a:pt x="41" y="14"/>
                </a:cubicBezTo>
                <a:cubicBezTo>
                  <a:pt x="41" y="15"/>
                  <a:pt x="41" y="16"/>
                  <a:pt x="42" y="16"/>
                </a:cubicBezTo>
                <a:cubicBezTo>
                  <a:pt x="45" y="16"/>
                  <a:pt x="45" y="16"/>
                  <a:pt x="45" y="16"/>
                </a:cubicBezTo>
                <a:cubicBezTo>
                  <a:pt x="45" y="16"/>
                  <a:pt x="46" y="15"/>
                  <a:pt x="46" y="14"/>
                </a:cubicBezTo>
                <a:lnTo>
                  <a:pt x="46" y="12"/>
                </a:lnTo>
                <a:close/>
                <a:moveTo>
                  <a:pt x="46" y="22"/>
                </a:moveTo>
                <a:cubicBezTo>
                  <a:pt x="46" y="21"/>
                  <a:pt x="45" y="21"/>
                  <a:pt x="45" y="21"/>
                </a:cubicBezTo>
                <a:cubicBezTo>
                  <a:pt x="42" y="21"/>
                  <a:pt x="42" y="21"/>
                  <a:pt x="42" y="21"/>
                </a:cubicBezTo>
                <a:cubicBezTo>
                  <a:pt x="41" y="21"/>
                  <a:pt x="41" y="21"/>
                  <a:pt x="41" y="22"/>
                </a:cubicBezTo>
                <a:cubicBezTo>
                  <a:pt x="41" y="25"/>
                  <a:pt x="41" y="25"/>
                  <a:pt x="41" y="25"/>
                </a:cubicBezTo>
                <a:cubicBezTo>
                  <a:pt x="41" y="25"/>
                  <a:pt x="41" y="26"/>
                  <a:pt x="42" y="26"/>
                </a:cubicBezTo>
                <a:cubicBezTo>
                  <a:pt x="45" y="26"/>
                  <a:pt x="45" y="26"/>
                  <a:pt x="45" y="26"/>
                </a:cubicBezTo>
                <a:cubicBezTo>
                  <a:pt x="45" y="26"/>
                  <a:pt x="46" y="25"/>
                  <a:pt x="46" y="25"/>
                </a:cubicBezTo>
                <a:lnTo>
                  <a:pt x="46" y="22"/>
                </a:lnTo>
                <a:close/>
                <a:moveTo>
                  <a:pt x="46" y="32"/>
                </a:moveTo>
                <a:cubicBezTo>
                  <a:pt x="46" y="32"/>
                  <a:pt x="45" y="31"/>
                  <a:pt x="45" y="31"/>
                </a:cubicBezTo>
                <a:cubicBezTo>
                  <a:pt x="42" y="31"/>
                  <a:pt x="42" y="31"/>
                  <a:pt x="42" y="31"/>
                </a:cubicBezTo>
                <a:cubicBezTo>
                  <a:pt x="41" y="31"/>
                  <a:pt x="41" y="32"/>
                  <a:pt x="41" y="32"/>
                </a:cubicBezTo>
                <a:cubicBezTo>
                  <a:pt x="41" y="35"/>
                  <a:pt x="41" y="35"/>
                  <a:pt x="41" y="35"/>
                </a:cubicBezTo>
                <a:cubicBezTo>
                  <a:pt x="41" y="36"/>
                  <a:pt x="41" y="36"/>
                  <a:pt x="42" y="36"/>
                </a:cubicBezTo>
                <a:cubicBezTo>
                  <a:pt x="45" y="36"/>
                  <a:pt x="45" y="36"/>
                  <a:pt x="45" y="36"/>
                </a:cubicBezTo>
                <a:cubicBezTo>
                  <a:pt x="45" y="36"/>
                  <a:pt x="46" y="36"/>
                  <a:pt x="46" y="35"/>
                </a:cubicBezTo>
                <a:lnTo>
                  <a:pt x="46" y="32"/>
                </a:lnTo>
                <a:close/>
                <a:moveTo>
                  <a:pt x="46" y="43"/>
                </a:moveTo>
                <a:cubicBezTo>
                  <a:pt x="46" y="42"/>
                  <a:pt x="45" y="41"/>
                  <a:pt x="45" y="41"/>
                </a:cubicBezTo>
                <a:cubicBezTo>
                  <a:pt x="42" y="41"/>
                  <a:pt x="42" y="41"/>
                  <a:pt x="42" y="41"/>
                </a:cubicBezTo>
                <a:cubicBezTo>
                  <a:pt x="41" y="41"/>
                  <a:pt x="41" y="42"/>
                  <a:pt x="41" y="43"/>
                </a:cubicBezTo>
                <a:cubicBezTo>
                  <a:pt x="41" y="45"/>
                  <a:pt x="41" y="45"/>
                  <a:pt x="41" y="45"/>
                </a:cubicBezTo>
                <a:cubicBezTo>
                  <a:pt x="41" y="46"/>
                  <a:pt x="41" y="47"/>
                  <a:pt x="42" y="47"/>
                </a:cubicBezTo>
                <a:cubicBezTo>
                  <a:pt x="45" y="47"/>
                  <a:pt x="45" y="47"/>
                  <a:pt x="45" y="47"/>
                </a:cubicBezTo>
                <a:cubicBezTo>
                  <a:pt x="45" y="47"/>
                  <a:pt x="46" y="46"/>
                  <a:pt x="46" y="45"/>
                </a:cubicBezTo>
                <a:lnTo>
                  <a:pt x="46" y="43"/>
                </a:lnTo>
                <a:close/>
                <a:moveTo>
                  <a:pt x="46" y="53"/>
                </a:moveTo>
                <a:cubicBezTo>
                  <a:pt x="46" y="52"/>
                  <a:pt x="45" y="52"/>
                  <a:pt x="45" y="52"/>
                </a:cubicBezTo>
                <a:cubicBezTo>
                  <a:pt x="42" y="52"/>
                  <a:pt x="42" y="52"/>
                  <a:pt x="42" y="52"/>
                </a:cubicBezTo>
                <a:cubicBezTo>
                  <a:pt x="41" y="52"/>
                  <a:pt x="41" y="52"/>
                  <a:pt x="41" y="53"/>
                </a:cubicBezTo>
                <a:cubicBezTo>
                  <a:pt x="41" y="56"/>
                  <a:pt x="41" y="56"/>
                  <a:pt x="41" y="56"/>
                </a:cubicBezTo>
                <a:cubicBezTo>
                  <a:pt x="41" y="56"/>
                  <a:pt x="41" y="57"/>
                  <a:pt x="42" y="57"/>
                </a:cubicBezTo>
                <a:cubicBezTo>
                  <a:pt x="45" y="57"/>
                  <a:pt x="45" y="57"/>
                  <a:pt x="45" y="57"/>
                </a:cubicBezTo>
                <a:cubicBezTo>
                  <a:pt x="45" y="57"/>
                  <a:pt x="46" y="56"/>
                  <a:pt x="46" y="56"/>
                </a:cubicBezTo>
                <a:lnTo>
                  <a:pt x="46" y="53"/>
                </a:lnTo>
                <a:close/>
              </a:path>
            </a:pathLst>
          </a:custGeom>
          <a:solidFill>
            <a:srgbClr val="E60012"/>
          </a:solidFill>
          <a:ln w="9525">
            <a:noFill/>
            <a:round/>
          </a:ln>
          <a:effectLst/>
        </p:spPr>
        <p:txBody>
          <a:bodyPr vert="horz" wrap="square" lIns="68580" tIns="34290" rIns="68580" bIns="34290" numCol="1" anchor="t" anchorCtr="0" compatLnSpc="1"/>
          <a:p>
            <a:pPr algn="ctr" defTabSz="685165"/>
            <a:endParaRPr lang="en-US" kern="0">
              <a:solidFill>
                <a:srgbClr val="FFFFFF">
                  <a:lumMod val="95000"/>
                </a:srgbClr>
              </a:solidFill>
              <a:latin typeface="方正屏显雅宋简体" panose="02010600010101010101" charset="-122"/>
              <a:ea typeface="方正屏显雅宋简体" panose="02010600010101010101"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2"/>
                                        </p:tgtEl>
                                        <p:attrNameLst>
                                          <p:attrName>style.visibility</p:attrName>
                                        </p:attrNameLst>
                                      </p:cBhvr>
                                      <p:to>
                                        <p:strVal val="visible"/>
                                      </p:to>
                                    </p:set>
                                    <p:anim calcmode="lin" valueType="num">
                                      <p:cBhvr additive="base">
                                        <p:cTn id="11" dur="500" fill="hold"/>
                                        <p:tgtEl>
                                          <p:spTgt spid="52"/>
                                        </p:tgtEl>
                                        <p:attrNameLst>
                                          <p:attrName>ppt_x</p:attrName>
                                        </p:attrNameLst>
                                      </p:cBhvr>
                                      <p:tavLst>
                                        <p:tav tm="0">
                                          <p:val>
                                            <p:strVal val="0-#ppt_w/2"/>
                                          </p:val>
                                        </p:tav>
                                        <p:tav tm="100000">
                                          <p:val>
                                            <p:strVal val="#ppt_x"/>
                                          </p:val>
                                        </p:tav>
                                      </p:tavLst>
                                    </p:anim>
                                    <p:anim calcmode="lin" valueType="num">
                                      <p:cBhvr additive="base">
                                        <p:cTn id="12" dur="500" fill="hold"/>
                                        <p:tgtEl>
                                          <p:spTgt spid="52"/>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anim calcmode="lin" valueType="num">
                                      <p:cBhvr additive="base">
                                        <p:cTn id="15" dur="500" fill="hold"/>
                                        <p:tgtEl>
                                          <p:spTgt spid="33"/>
                                        </p:tgtEl>
                                        <p:attrNameLst>
                                          <p:attrName>ppt_x</p:attrName>
                                        </p:attrNameLst>
                                      </p:cBhvr>
                                      <p:tavLst>
                                        <p:tav tm="0">
                                          <p:val>
                                            <p:strVal val="0-#ppt_w/2"/>
                                          </p:val>
                                        </p:tav>
                                        <p:tav tm="100000">
                                          <p:val>
                                            <p:strVal val="#ppt_x"/>
                                          </p:val>
                                        </p:tav>
                                      </p:tavLst>
                                    </p:anim>
                                    <p:anim calcmode="lin" valueType="num">
                                      <p:cBhvr additive="base">
                                        <p:cTn id="16" dur="500" fill="hold"/>
                                        <p:tgtEl>
                                          <p:spTgt spid="33"/>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66"/>
                                        </p:tgtEl>
                                        <p:attrNameLst>
                                          <p:attrName>style.visibility</p:attrName>
                                        </p:attrNameLst>
                                      </p:cBhvr>
                                      <p:to>
                                        <p:strVal val="visible"/>
                                      </p:to>
                                    </p:set>
                                    <p:anim calcmode="lin" valueType="num">
                                      <p:cBhvr additive="base">
                                        <p:cTn id="19" dur="500" fill="hold"/>
                                        <p:tgtEl>
                                          <p:spTgt spid="66"/>
                                        </p:tgtEl>
                                        <p:attrNameLst>
                                          <p:attrName>ppt_x</p:attrName>
                                        </p:attrNameLst>
                                      </p:cBhvr>
                                      <p:tavLst>
                                        <p:tav tm="0">
                                          <p:val>
                                            <p:strVal val="1+#ppt_w/2"/>
                                          </p:val>
                                        </p:tav>
                                        <p:tav tm="100000">
                                          <p:val>
                                            <p:strVal val="#ppt_x"/>
                                          </p:val>
                                        </p:tav>
                                      </p:tavLst>
                                    </p:anim>
                                    <p:anim calcmode="lin" valueType="num">
                                      <p:cBhvr additive="base">
                                        <p:cTn id="20" dur="500" fill="hold"/>
                                        <p:tgtEl>
                                          <p:spTgt spid="6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30"/>
                                        </p:tgtEl>
                                        <p:attrNameLst>
                                          <p:attrName>style.visibility</p:attrName>
                                        </p:attrNameLst>
                                      </p:cBhvr>
                                      <p:to>
                                        <p:strVal val="visible"/>
                                      </p:to>
                                    </p:set>
                                    <p:anim calcmode="lin" valueType="num">
                                      <p:cBhvr additive="base">
                                        <p:cTn id="29" dur="500" fill="hold"/>
                                        <p:tgtEl>
                                          <p:spTgt spid="30"/>
                                        </p:tgtEl>
                                        <p:attrNameLst>
                                          <p:attrName>ppt_x</p:attrName>
                                        </p:attrNameLst>
                                      </p:cBhvr>
                                      <p:tavLst>
                                        <p:tav tm="0">
                                          <p:val>
                                            <p:strVal val="1+#ppt_w/2"/>
                                          </p:val>
                                        </p:tav>
                                        <p:tav tm="100000">
                                          <p:val>
                                            <p:strVal val="#ppt_x"/>
                                          </p:val>
                                        </p:tav>
                                      </p:tavLst>
                                    </p:anim>
                                    <p:anim calcmode="lin" valueType="num">
                                      <p:cBhvr additive="base">
                                        <p:cTn id="30" dur="500" fill="hold"/>
                                        <p:tgtEl>
                                          <p:spTgt spid="30"/>
                                        </p:tgtEl>
                                        <p:attrNameLst>
                                          <p:attrName>ppt_y</p:attrName>
                                        </p:attrNameLst>
                                      </p:cBhvr>
                                      <p:tavLst>
                                        <p:tav tm="0">
                                          <p:val>
                                            <p:strVal val="#ppt_y"/>
                                          </p:val>
                                        </p:tav>
                                        <p:tav tm="100000">
                                          <p:val>
                                            <p:strVal val="#ppt_y"/>
                                          </p:val>
                                        </p:tav>
                                      </p:tavLst>
                                    </p:anim>
                                  </p:childTnLst>
                                </p:cTn>
                              </p:par>
                              <p:par>
                                <p:cTn id="31" presetID="2" presetClass="entr" presetSubtype="2" fill="hold" nodeType="withEffect">
                                  <p:stCondLst>
                                    <p:cond delay="0"/>
                                  </p:stCondLst>
                                  <p:childTnLst>
                                    <p:set>
                                      <p:cBhvr>
                                        <p:cTn id="32" dur="1" fill="hold">
                                          <p:stCondLst>
                                            <p:cond delay="0"/>
                                          </p:stCondLst>
                                        </p:cTn>
                                        <p:tgtEl>
                                          <p:spTgt spid="50"/>
                                        </p:tgtEl>
                                        <p:attrNameLst>
                                          <p:attrName>style.visibility</p:attrName>
                                        </p:attrNameLst>
                                      </p:cBhvr>
                                      <p:to>
                                        <p:strVal val="visible"/>
                                      </p:to>
                                    </p:set>
                                    <p:anim calcmode="lin" valueType="num">
                                      <p:cBhvr additive="base">
                                        <p:cTn id="33" dur="500" fill="hold"/>
                                        <p:tgtEl>
                                          <p:spTgt spid="50"/>
                                        </p:tgtEl>
                                        <p:attrNameLst>
                                          <p:attrName>ppt_x</p:attrName>
                                        </p:attrNameLst>
                                      </p:cBhvr>
                                      <p:tavLst>
                                        <p:tav tm="0">
                                          <p:val>
                                            <p:strVal val="1+#ppt_w/2"/>
                                          </p:val>
                                        </p:tav>
                                        <p:tav tm="100000">
                                          <p:val>
                                            <p:strVal val="#ppt_x"/>
                                          </p:val>
                                        </p:tav>
                                      </p:tavLst>
                                    </p:anim>
                                    <p:anim calcmode="lin" valueType="num">
                                      <p:cBhvr additive="base">
                                        <p:cTn id="34" dur="500" fill="hold"/>
                                        <p:tgtEl>
                                          <p:spTgt spid="50"/>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51"/>
                                        </p:tgtEl>
                                        <p:attrNameLst>
                                          <p:attrName>style.visibility</p:attrName>
                                        </p:attrNameLst>
                                      </p:cBhvr>
                                      <p:to>
                                        <p:strVal val="visible"/>
                                      </p:to>
                                    </p:set>
                                    <p:anim calcmode="lin" valueType="num">
                                      <p:cBhvr additive="base">
                                        <p:cTn id="37" dur="500" fill="hold"/>
                                        <p:tgtEl>
                                          <p:spTgt spid="51"/>
                                        </p:tgtEl>
                                        <p:attrNameLst>
                                          <p:attrName>ppt_x</p:attrName>
                                        </p:attrNameLst>
                                      </p:cBhvr>
                                      <p:tavLst>
                                        <p:tav tm="0">
                                          <p:val>
                                            <p:strVal val="0-#ppt_w/2"/>
                                          </p:val>
                                        </p:tav>
                                        <p:tav tm="100000">
                                          <p:val>
                                            <p:strVal val="#ppt_x"/>
                                          </p:val>
                                        </p:tav>
                                      </p:tavLst>
                                    </p:anim>
                                    <p:anim calcmode="lin" valueType="num">
                                      <p:cBhvr additive="base">
                                        <p:cTn id="38" dur="500" fill="hold"/>
                                        <p:tgtEl>
                                          <p:spTgt spid="51"/>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80"/>
                                        </p:tgtEl>
                                        <p:attrNameLst>
                                          <p:attrName>style.visibility</p:attrName>
                                        </p:attrNameLst>
                                      </p:cBhvr>
                                      <p:to>
                                        <p:strVal val="visible"/>
                                      </p:to>
                                    </p:set>
                                    <p:anim calcmode="lin" valueType="num">
                                      <p:cBhvr additive="base">
                                        <p:cTn id="41" dur="500" fill="hold"/>
                                        <p:tgtEl>
                                          <p:spTgt spid="80"/>
                                        </p:tgtEl>
                                        <p:attrNameLst>
                                          <p:attrName>ppt_x</p:attrName>
                                        </p:attrNameLst>
                                      </p:cBhvr>
                                      <p:tavLst>
                                        <p:tav tm="0">
                                          <p:val>
                                            <p:strVal val="0-#ppt_w/2"/>
                                          </p:val>
                                        </p:tav>
                                        <p:tav tm="100000">
                                          <p:val>
                                            <p:strVal val="#ppt_x"/>
                                          </p:val>
                                        </p:tav>
                                      </p:tavLst>
                                    </p:anim>
                                    <p:anim calcmode="lin" valueType="num">
                                      <p:cBhvr additive="base">
                                        <p:cTn id="42" dur="500" fill="hold"/>
                                        <p:tgtEl>
                                          <p:spTgt spid="80"/>
                                        </p:tgtEl>
                                        <p:attrNameLst>
                                          <p:attrName>ppt_y</p:attrName>
                                        </p:attrNameLst>
                                      </p:cBhvr>
                                      <p:tavLst>
                                        <p:tav tm="0">
                                          <p:val>
                                            <p:strVal val="#ppt_y"/>
                                          </p:val>
                                        </p:tav>
                                        <p:tav tm="100000">
                                          <p:val>
                                            <p:strVal val="#ppt_y"/>
                                          </p:val>
                                        </p:tav>
                                      </p:tavLst>
                                    </p:anim>
                                  </p:childTnLst>
                                </p:cTn>
                              </p:par>
                              <p:par>
                                <p:cTn id="43" presetID="2" presetClass="entr" presetSubtype="2" fill="hold" nodeType="withEffect">
                                  <p:stCondLst>
                                    <p:cond delay="0"/>
                                  </p:stCondLst>
                                  <p:childTnLst>
                                    <p:set>
                                      <p:cBhvr>
                                        <p:cTn id="44" dur="1" fill="hold">
                                          <p:stCondLst>
                                            <p:cond delay="0"/>
                                          </p:stCondLst>
                                        </p:cTn>
                                        <p:tgtEl>
                                          <p:spTgt spid="87"/>
                                        </p:tgtEl>
                                        <p:attrNameLst>
                                          <p:attrName>style.visibility</p:attrName>
                                        </p:attrNameLst>
                                      </p:cBhvr>
                                      <p:to>
                                        <p:strVal val="visible"/>
                                      </p:to>
                                    </p:set>
                                    <p:anim calcmode="lin" valueType="num">
                                      <p:cBhvr additive="base">
                                        <p:cTn id="45" dur="500" fill="hold"/>
                                        <p:tgtEl>
                                          <p:spTgt spid="87"/>
                                        </p:tgtEl>
                                        <p:attrNameLst>
                                          <p:attrName>ppt_x</p:attrName>
                                        </p:attrNameLst>
                                      </p:cBhvr>
                                      <p:tavLst>
                                        <p:tav tm="0">
                                          <p:val>
                                            <p:strVal val="1+#ppt_w/2"/>
                                          </p:val>
                                        </p:tav>
                                        <p:tav tm="100000">
                                          <p:val>
                                            <p:strVal val="#ppt_x"/>
                                          </p:val>
                                        </p:tav>
                                      </p:tavLst>
                                    </p:anim>
                                    <p:anim calcmode="lin" valueType="num">
                                      <p:cBhvr additive="base">
                                        <p:cTn id="46" dur="500" fill="hold"/>
                                        <p:tgtEl>
                                          <p:spTgt spid="87"/>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nodeType="clickEffect">
                                  <p:stCondLst>
                                    <p:cond delay="0"/>
                                  </p:stCondLst>
                                  <p:childTnLst>
                                    <p:set>
                                      <p:cBhvr>
                                        <p:cTn id="50" dur="1" fill="hold">
                                          <p:stCondLst>
                                            <p:cond delay="0"/>
                                          </p:stCondLst>
                                        </p:cTn>
                                        <p:tgtEl>
                                          <p:spTgt spid="3"/>
                                        </p:tgtEl>
                                        <p:attrNameLst>
                                          <p:attrName>style.visibility</p:attrName>
                                        </p:attrNameLst>
                                      </p:cBhvr>
                                      <p:to>
                                        <p:strVal val="visible"/>
                                      </p:to>
                                    </p:set>
                                    <p:anim calcmode="lin" valueType="num">
                                      <p:cBhvr additive="base">
                                        <p:cTn id="51" dur="500" fill="hold"/>
                                        <p:tgtEl>
                                          <p:spTgt spid="3"/>
                                        </p:tgtEl>
                                        <p:attrNameLst>
                                          <p:attrName>ppt_x</p:attrName>
                                        </p:attrNameLst>
                                      </p:cBhvr>
                                      <p:tavLst>
                                        <p:tav tm="0">
                                          <p:val>
                                            <p:strVal val="0-#ppt_w/2"/>
                                          </p:val>
                                        </p:tav>
                                        <p:tav tm="100000">
                                          <p:val>
                                            <p:strVal val="#ppt_x"/>
                                          </p:val>
                                        </p:tav>
                                      </p:tavLst>
                                    </p:anim>
                                    <p:anim calcmode="lin" valueType="num">
                                      <p:cBhvr additive="base">
                                        <p:cTn id="52"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P spid="33"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图片 1"/>
          <p:cNvPicPr>
            <a:picLocks noChangeAspect="1"/>
          </p:cNvPicPr>
          <p:nvPr/>
        </p:nvPicPr>
        <p:blipFill>
          <a:blip r:embed="rId1"/>
          <a:srcRect t="2802" b="10247"/>
          <a:stretch>
            <a:fillRect/>
          </a:stretch>
        </p:blipFill>
        <p:spPr>
          <a:xfrm>
            <a:off x="861060" y="1049020"/>
            <a:ext cx="2005330" cy="1304925"/>
          </a:xfrm>
          <a:prstGeom prst="rect">
            <a:avLst/>
          </a:prstGeom>
          <a:noFill/>
          <a:ln w="9525">
            <a:noFill/>
          </a:ln>
        </p:spPr>
      </p:pic>
      <p:grpSp>
        <p:nvGrpSpPr>
          <p:cNvPr id="2" name="组合 1"/>
          <p:cNvGrpSpPr/>
          <p:nvPr/>
        </p:nvGrpSpPr>
        <p:grpSpPr>
          <a:xfrm>
            <a:off x="0" y="142201"/>
            <a:ext cx="3342002" cy="306705"/>
            <a:chOff x="0" y="222411"/>
            <a:chExt cx="3342002"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134107" y="222411"/>
              <a:ext cx="2207895" cy="306705"/>
            </a:xfrm>
            <a:prstGeom prst="rect">
              <a:avLst/>
            </a:prstGeom>
          </p:spPr>
          <p:txBody>
            <a:bodyPr wrap="none">
              <a:spAutoFit/>
            </a:bodyPr>
            <a:lstStyle/>
            <a:p>
              <a:pPr algn="l"/>
              <a:r>
                <a:rPr lang="en-US" altLang="zh-CN" sz="1400" dirty="0">
                  <a:latin typeface="方正屏显雅宋简体" panose="02010600010101010101" charset="-122"/>
                  <a:ea typeface="方正屏显雅宋简体" panose="02010600010101010101" charset="-122"/>
                </a:rPr>
                <a:t>Certifications &amp; Honors</a:t>
              </a:r>
              <a:endParaRPr lang="en-US" altLang="zh-CN" sz="1400"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grpSp>
        <p:nvGrpSpPr>
          <p:cNvPr id="86" name="组合 85"/>
          <p:cNvGrpSpPr/>
          <p:nvPr/>
        </p:nvGrpSpPr>
        <p:grpSpPr>
          <a:xfrm>
            <a:off x="5951538" y="906780"/>
            <a:ext cx="209550" cy="209550"/>
            <a:chOff x="0" y="0"/>
            <a:chExt cx="767929" cy="767929"/>
          </a:xfrm>
        </p:grpSpPr>
        <p:sp>
          <p:nvSpPr>
            <p:cNvPr id="87"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lstStyle/>
            <a:p>
              <a:pPr algn="ctr"/>
              <a:endParaRPr sz="1400">
                <a:latin typeface="方正屏显雅宋简体" panose="02010600010101010101" charset="-122"/>
                <a:ea typeface="方正屏显雅宋简体" panose="02010600010101010101" charset="-122"/>
                <a:cs typeface="+mn-ea"/>
                <a:sym typeface="+mn-lt"/>
              </a:endParaRPr>
            </a:p>
          </p:txBody>
        </p:sp>
        <p:sp>
          <p:nvSpPr>
            <p:cNvPr id="88"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lstStyle/>
            <a:p>
              <a:pPr algn="ctr"/>
              <a:endParaRPr sz="1400">
                <a:latin typeface="方正屏显雅宋简体" panose="02010600010101010101" charset="-122"/>
                <a:ea typeface="方正屏显雅宋简体" panose="02010600010101010101" charset="-122"/>
                <a:cs typeface="+mn-ea"/>
                <a:sym typeface="+mn-lt"/>
              </a:endParaRPr>
            </a:p>
          </p:txBody>
        </p:sp>
      </p:grpSp>
      <p:sp>
        <p:nvSpPr>
          <p:cNvPr id="91" name="矩形 90"/>
          <p:cNvSpPr/>
          <p:nvPr/>
        </p:nvSpPr>
        <p:spPr>
          <a:xfrm>
            <a:off x="6330950" y="718185"/>
            <a:ext cx="2716530" cy="41084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National High-Tech Enterprise</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Provincial Tech-based SME</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Provincial New Product Certification Three-Star Cloud Enterprise</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Municipal Engineering R&amp;D Center </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ISO 9001 </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CE Certification</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pPr>
              <a:lnSpc>
                <a:spcPct val="340000"/>
              </a:lnSpc>
            </a:pPr>
            <a:r>
              <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rPr>
              <a:t>First-set Major Equipment Certification</a:t>
            </a:r>
            <a:endParaRPr lang="en-US" altLang="zh-CN" sz="1000" kern="1200" cap="none" spc="0" normalizeH="0" baseline="0" dirty="0">
              <a:solidFill>
                <a:schemeClr val="tx1"/>
              </a:solidFill>
              <a:latin typeface="方正屏显雅宋简体" panose="02010600010101010101" charset="-122"/>
              <a:ea typeface="方正屏显雅宋简体" panose="02010600010101010101" charset="-122"/>
              <a:cs typeface="+mn-cs"/>
            </a:endParaRPr>
          </a:p>
          <a:p>
            <a:endParaRPr lang="zh-CN" altLang="en-US" sz="1000" dirty="0">
              <a:solidFill>
                <a:schemeClr val="tx1"/>
              </a:solidFill>
              <a:latin typeface="方正屏显雅宋简体" panose="02010600010101010101" charset="-122"/>
              <a:ea typeface="方正屏显雅宋简体" panose="02010600010101010101" charset="-122"/>
            </a:endParaRPr>
          </a:p>
        </p:txBody>
      </p:sp>
      <p:pic>
        <p:nvPicPr>
          <p:cNvPr id="10248" name="图片 2"/>
          <p:cNvPicPr>
            <a:picLocks noChangeAspect="1"/>
          </p:cNvPicPr>
          <p:nvPr/>
        </p:nvPicPr>
        <p:blipFill>
          <a:blip r:embed="rId2"/>
          <a:stretch>
            <a:fillRect/>
          </a:stretch>
        </p:blipFill>
        <p:spPr>
          <a:xfrm>
            <a:off x="3076575" y="1049020"/>
            <a:ext cx="2118360" cy="1330325"/>
          </a:xfrm>
          <a:prstGeom prst="rect">
            <a:avLst/>
          </a:prstGeom>
          <a:noFill/>
          <a:ln w="9525">
            <a:noFill/>
          </a:ln>
        </p:spPr>
      </p:pic>
      <p:pic>
        <p:nvPicPr>
          <p:cNvPr id="11271" name="图片 1"/>
          <p:cNvPicPr>
            <a:picLocks noChangeAspect="1"/>
          </p:cNvPicPr>
          <p:nvPr/>
        </p:nvPicPr>
        <p:blipFill>
          <a:blip r:embed="rId3"/>
          <a:stretch>
            <a:fillRect/>
          </a:stretch>
        </p:blipFill>
        <p:spPr>
          <a:xfrm>
            <a:off x="962660" y="2555875"/>
            <a:ext cx="1151255" cy="1743710"/>
          </a:xfrm>
          <a:prstGeom prst="rect">
            <a:avLst/>
          </a:prstGeom>
          <a:noFill/>
          <a:ln w="9525">
            <a:noFill/>
          </a:ln>
        </p:spPr>
      </p:pic>
      <p:pic>
        <p:nvPicPr>
          <p:cNvPr id="11272" name="图片 2"/>
          <p:cNvPicPr>
            <a:picLocks noChangeAspect="1"/>
          </p:cNvPicPr>
          <p:nvPr/>
        </p:nvPicPr>
        <p:blipFill>
          <a:blip r:embed="rId4"/>
          <a:stretch>
            <a:fillRect/>
          </a:stretch>
        </p:blipFill>
        <p:spPr>
          <a:xfrm>
            <a:off x="2278380" y="2555875"/>
            <a:ext cx="1327150" cy="1927225"/>
          </a:xfrm>
          <a:prstGeom prst="rect">
            <a:avLst/>
          </a:prstGeom>
          <a:noFill/>
          <a:ln w="9525">
            <a:noFill/>
          </a:ln>
        </p:spPr>
      </p:pic>
      <p:pic>
        <p:nvPicPr>
          <p:cNvPr id="11273" name="图片 3"/>
          <p:cNvPicPr>
            <a:picLocks noChangeAspect="1"/>
          </p:cNvPicPr>
          <p:nvPr/>
        </p:nvPicPr>
        <p:blipFill>
          <a:blip r:embed="rId5"/>
          <a:stretch>
            <a:fillRect/>
          </a:stretch>
        </p:blipFill>
        <p:spPr>
          <a:xfrm>
            <a:off x="3772535" y="2583180"/>
            <a:ext cx="1366520" cy="1703070"/>
          </a:xfrm>
          <a:prstGeom prst="rect">
            <a:avLst/>
          </a:prstGeom>
          <a:noFill/>
          <a:ln w="9525">
            <a:noFill/>
          </a:ln>
        </p:spPr>
      </p:pic>
      <p:grpSp>
        <p:nvGrpSpPr>
          <p:cNvPr id="25" name="组合 24"/>
          <p:cNvGrpSpPr/>
          <p:nvPr/>
        </p:nvGrpSpPr>
        <p:grpSpPr>
          <a:xfrm>
            <a:off x="5951538" y="1380490"/>
            <a:ext cx="209550" cy="209550"/>
            <a:chOff x="0" y="0"/>
            <a:chExt cx="767929" cy="767929"/>
          </a:xfrm>
        </p:grpSpPr>
        <p:sp>
          <p:nvSpPr>
            <p:cNvPr id="26"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29"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30" name="组合 29"/>
          <p:cNvGrpSpPr/>
          <p:nvPr/>
        </p:nvGrpSpPr>
        <p:grpSpPr>
          <a:xfrm>
            <a:off x="5952808" y="1931670"/>
            <a:ext cx="209550" cy="209550"/>
            <a:chOff x="0" y="0"/>
            <a:chExt cx="767929" cy="767929"/>
          </a:xfrm>
        </p:grpSpPr>
        <p:sp>
          <p:nvSpPr>
            <p:cNvPr id="31"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32"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36" name="组合 35"/>
          <p:cNvGrpSpPr/>
          <p:nvPr/>
        </p:nvGrpSpPr>
        <p:grpSpPr>
          <a:xfrm>
            <a:off x="5953443" y="2462530"/>
            <a:ext cx="209550" cy="209550"/>
            <a:chOff x="0" y="0"/>
            <a:chExt cx="767929" cy="767929"/>
          </a:xfrm>
        </p:grpSpPr>
        <p:sp>
          <p:nvSpPr>
            <p:cNvPr id="37"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38"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39" name="组合 38"/>
          <p:cNvGrpSpPr/>
          <p:nvPr/>
        </p:nvGrpSpPr>
        <p:grpSpPr>
          <a:xfrm>
            <a:off x="5953443" y="2985770"/>
            <a:ext cx="209550" cy="209550"/>
            <a:chOff x="0" y="0"/>
            <a:chExt cx="767929" cy="767929"/>
          </a:xfrm>
        </p:grpSpPr>
        <p:sp>
          <p:nvSpPr>
            <p:cNvPr id="40"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41"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58" name="组合 57"/>
          <p:cNvGrpSpPr/>
          <p:nvPr/>
        </p:nvGrpSpPr>
        <p:grpSpPr>
          <a:xfrm>
            <a:off x="5953443" y="3495675"/>
            <a:ext cx="209550" cy="209550"/>
            <a:chOff x="0" y="0"/>
            <a:chExt cx="767929" cy="767929"/>
          </a:xfrm>
        </p:grpSpPr>
        <p:sp>
          <p:nvSpPr>
            <p:cNvPr id="59"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60"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64" name="组合 63"/>
          <p:cNvGrpSpPr/>
          <p:nvPr/>
        </p:nvGrpSpPr>
        <p:grpSpPr>
          <a:xfrm>
            <a:off x="5954078" y="4011930"/>
            <a:ext cx="209550" cy="209550"/>
            <a:chOff x="0" y="0"/>
            <a:chExt cx="767929" cy="767929"/>
          </a:xfrm>
        </p:grpSpPr>
        <p:sp>
          <p:nvSpPr>
            <p:cNvPr id="65"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69"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grpSp>
        <p:nvGrpSpPr>
          <p:cNvPr id="5" name="组合 4"/>
          <p:cNvGrpSpPr/>
          <p:nvPr/>
        </p:nvGrpSpPr>
        <p:grpSpPr>
          <a:xfrm>
            <a:off x="5951538" y="4528820"/>
            <a:ext cx="209550" cy="209550"/>
            <a:chOff x="0" y="0"/>
            <a:chExt cx="767929" cy="767929"/>
          </a:xfrm>
        </p:grpSpPr>
        <p:sp>
          <p:nvSpPr>
            <p:cNvPr id="6" name="任意多边形: 形状 86"/>
            <p:cNvSpPr/>
            <p:nvPr/>
          </p:nvSpPr>
          <p:spPr>
            <a:xfrm>
              <a:off x="0" y="0"/>
              <a:ext cx="767929" cy="76792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A0000"/>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sp>
          <p:nvSpPr>
            <p:cNvPr id="7" name="任意多边形: 形状 87"/>
            <p:cNvSpPr/>
            <p:nvPr/>
          </p:nvSpPr>
          <p:spPr>
            <a:xfrm>
              <a:off x="234638" y="227334"/>
              <a:ext cx="298653" cy="313261"/>
            </a:xfrm>
            <a:custGeom>
              <a:avLst/>
              <a:gdLst/>
              <a:ahLst/>
              <a:cxnLst>
                <a:cxn ang="0">
                  <a:pos x="wd2" y="hd2"/>
                </a:cxn>
                <a:cxn ang="5400000">
                  <a:pos x="wd2" y="hd2"/>
                </a:cxn>
                <a:cxn ang="10800000">
                  <a:pos x="wd2" y="hd2"/>
                </a:cxn>
                <a:cxn ang="16200000">
                  <a:pos x="wd2" y="hd2"/>
                </a:cxn>
              </a:cxnLst>
              <a:rect l="0" t="0" r="r" b="b"/>
              <a:pathLst>
                <a:path w="21004" h="21302" extrusionOk="0">
                  <a:moveTo>
                    <a:pt x="7816" y="21302"/>
                  </a:moveTo>
                  <a:cubicBezTo>
                    <a:pt x="7132" y="21302"/>
                    <a:pt x="6483" y="20993"/>
                    <a:pt x="6068" y="20461"/>
                  </a:cubicBezTo>
                  <a:lnTo>
                    <a:pt x="445" y="13277"/>
                  </a:lnTo>
                  <a:cubicBezTo>
                    <a:pt x="-287" y="12344"/>
                    <a:pt x="-97" y="11016"/>
                    <a:pt x="870" y="10308"/>
                  </a:cubicBezTo>
                  <a:cubicBezTo>
                    <a:pt x="1838" y="9597"/>
                    <a:pt x="3211" y="9785"/>
                    <a:pt x="3943" y="10719"/>
                  </a:cubicBezTo>
                  <a:lnTo>
                    <a:pt x="7643" y="15442"/>
                  </a:lnTo>
                  <a:lnTo>
                    <a:pt x="16946" y="999"/>
                  </a:lnTo>
                  <a:cubicBezTo>
                    <a:pt x="17586" y="6"/>
                    <a:pt x="18940" y="-298"/>
                    <a:pt x="19969" y="321"/>
                  </a:cubicBezTo>
                  <a:cubicBezTo>
                    <a:pt x="20997" y="939"/>
                    <a:pt x="21313" y="2248"/>
                    <a:pt x="20671" y="3243"/>
                  </a:cubicBezTo>
                  <a:lnTo>
                    <a:pt x="9680" y="20301"/>
                  </a:lnTo>
                  <a:cubicBezTo>
                    <a:pt x="9299" y="20896"/>
                    <a:pt x="8639" y="21267"/>
                    <a:pt x="7917" y="21299"/>
                  </a:cubicBezTo>
                  <a:cubicBezTo>
                    <a:pt x="7882" y="21302"/>
                    <a:pt x="7851" y="21302"/>
                    <a:pt x="7816" y="21302"/>
                  </a:cubicBezTo>
                  <a:close/>
                </a:path>
              </a:pathLst>
            </a:custGeom>
            <a:solidFill>
              <a:srgbClr val="FFFFFF"/>
            </a:solidFill>
            <a:ln w="12700" cap="flat">
              <a:noFill/>
              <a:miter lim="400000"/>
            </a:ln>
            <a:effectLst/>
          </p:spPr>
          <p:txBody>
            <a:bodyPr anchor="ctr"/>
            <a:p>
              <a:pPr algn="ctr"/>
              <a:endParaRPr sz="1400">
                <a:latin typeface="方正屏显雅宋简体" panose="02010600010101010101" charset="-122"/>
                <a:ea typeface="方正屏显雅宋简体" panose="02010600010101010101" charset="-122"/>
                <a:cs typeface="+mn-ea"/>
                <a:sym typeface="+mn-lt"/>
              </a:endParaRPr>
            </a:p>
          </p:txBody>
        </p:sp>
      </p:gr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86"/>
                                        </p:tgtEl>
                                        <p:attrNameLst>
                                          <p:attrName>style.visibility</p:attrName>
                                        </p:attrNameLst>
                                      </p:cBhvr>
                                      <p:to>
                                        <p:strVal val="visible"/>
                                      </p:to>
                                    </p:set>
                                    <p:anim calcmode="lin" valueType="num">
                                      <p:cBhvr additive="base">
                                        <p:cTn id="11" dur="500" fill="hold"/>
                                        <p:tgtEl>
                                          <p:spTgt spid="86"/>
                                        </p:tgtEl>
                                        <p:attrNameLst>
                                          <p:attrName>ppt_x</p:attrName>
                                        </p:attrNameLst>
                                      </p:cBhvr>
                                      <p:tavLst>
                                        <p:tav tm="0">
                                          <p:val>
                                            <p:strVal val="1+#ppt_w/2"/>
                                          </p:val>
                                        </p:tav>
                                        <p:tav tm="100000">
                                          <p:val>
                                            <p:strVal val="#ppt_x"/>
                                          </p:val>
                                        </p:tav>
                                      </p:tavLst>
                                    </p:anim>
                                    <p:anim calcmode="lin" valueType="num">
                                      <p:cBhvr additive="base">
                                        <p:cTn id="12" dur="500" fill="hold"/>
                                        <p:tgtEl>
                                          <p:spTgt spid="86"/>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1+#ppt_w/2"/>
                                          </p:val>
                                        </p:tav>
                                        <p:tav tm="100000">
                                          <p:val>
                                            <p:strVal val="#ppt_x"/>
                                          </p:val>
                                        </p:tav>
                                      </p:tavLst>
                                    </p:anim>
                                    <p:anim calcmode="lin" valueType="num">
                                      <p:cBhvr additive="base">
                                        <p:cTn id="16" dur="500" fill="hold"/>
                                        <p:tgtEl>
                                          <p:spTgt spid="25"/>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30"/>
                                        </p:tgtEl>
                                        <p:attrNameLst>
                                          <p:attrName>style.visibility</p:attrName>
                                        </p:attrNameLst>
                                      </p:cBhvr>
                                      <p:to>
                                        <p:strVal val="visible"/>
                                      </p:to>
                                    </p:set>
                                    <p:anim calcmode="lin" valueType="num">
                                      <p:cBhvr additive="base">
                                        <p:cTn id="19" dur="500" fill="hold"/>
                                        <p:tgtEl>
                                          <p:spTgt spid="30"/>
                                        </p:tgtEl>
                                        <p:attrNameLst>
                                          <p:attrName>ppt_x</p:attrName>
                                        </p:attrNameLst>
                                      </p:cBhvr>
                                      <p:tavLst>
                                        <p:tav tm="0">
                                          <p:val>
                                            <p:strVal val="1+#ppt_w/2"/>
                                          </p:val>
                                        </p:tav>
                                        <p:tav tm="100000">
                                          <p:val>
                                            <p:strVal val="#ppt_x"/>
                                          </p:val>
                                        </p:tav>
                                      </p:tavLst>
                                    </p:anim>
                                    <p:anim calcmode="lin" valueType="num">
                                      <p:cBhvr additive="base">
                                        <p:cTn id="20" dur="500" fill="hold"/>
                                        <p:tgtEl>
                                          <p:spTgt spid="30"/>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 calcmode="lin" valueType="num">
                                      <p:cBhvr additive="base">
                                        <p:cTn id="23" dur="500" fill="hold"/>
                                        <p:tgtEl>
                                          <p:spTgt spid="36"/>
                                        </p:tgtEl>
                                        <p:attrNameLst>
                                          <p:attrName>ppt_x</p:attrName>
                                        </p:attrNameLst>
                                      </p:cBhvr>
                                      <p:tavLst>
                                        <p:tav tm="0">
                                          <p:val>
                                            <p:strVal val="1+#ppt_w/2"/>
                                          </p:val>
                                        </p:tav>
                                        <p:tav tm="100000">
                                          <p:val>
                                            <p:strVal val="#ppt_x"/>
                                          </p:val>
                                        </p:tav>
                                      </p:tavLst>
                                    </p:anim>
                                    <p:anim calcmode="lin" valueType="num">
                                      <p:cBhvr additive="base">
                                        <p:cTn id="24" dur="500" fill="hold"/>
                                        <p:tgtEl>
                                          <p:spTgt spid="36"/>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39"/>
                                        </p:tgtEl>
                                        <p:attrNameLst>
                                          <p:attrName>style.visibility</p:attrName>
                                        </p:attrNameLst>
                                      </p:cBhvr>
                                      <p:to>
                                        <p:strVal val="visible"/>
                                      </p:to>
                                    </p:set>
                                    <p:anim calcmode="lin" valueType="num">
                                      <p:cBhvr additive="base">
                                        <p:cTn id="27" dur="500" fill="hold"/>
                                        <p:tgtEl>
                                          <p:spTgt spid="39"/>
                                        </p:tgtEl>
                                        <p:attrNameLst>
                                          <p:attrName>ppt_x</p:attrName>
                                        </p:attrNameLst>
                                      </p:cBhvr>
                                      <p:tavLst>
                                        <p:tav tm="0">
                                          <p:val>
                                            <p:strVal val="1+#ppt_w/2"/>
                                          </p:val>
                                        </p:tav>
                                        <p:tav tm="100000">
                                          <p:val>
                                            <p:strVal val="#ppt_x"/>
                                          </p:val>
                                        </p:tav>
                                      </p:tavLst>
                                    </p:anim>
                                    <p:anim calcmode="lin" valueType="num">
                                      <p:cBhvr additive="base">
                                        <p:cTn id="28" dur="500" fill="hold"/>
                                        <p:tgtEl>
                                          <p:spTgt spid="39"/>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58"/>
                                        </p:tgtEl>
                                        <p:attrNameLst>
                                          <p:attrName>style.visibility</p:attrName>
                                        </p:attrNameLst>
                                      </p:cBhvr>
                                      <p:to>
                                        <p:strVal val="visible"/>
                                      </p:to>
                                    </p:set>
                                    <p:anim calcmode="lin" valueType="num">
                                      <p:cBhvr additive="base">
                                        <p:cTn id="31" dur="500" fill="hold"/>
                                        <p:tgtEl>
                                          <p:spTgt spid="58"/>
                                        </p:tgtEl>
                                        <p:attrNameLst>
                                          <p:attrName>ppt_x</p:attrName>
                                        </p:attrNameLst>
                                      </p:cBhvr>
                                      <p:tavLst>
                                        <p:tav tm="0">
                                          <p:val>
                                            <p:strVal val="1+#ppt_w/2"/>
                                          </p:val>
                                        </p:tav>
                                        <p:tav tm="100000">
                                          <p:val>
                                            <p:strVal val="#ppt_x"/>
                                          </p:val>
                                        </p:tav>
                                      </p:tavLst>
                                    </p:anim>
                                    <p:anim calcmode="lin" valueType="num">
                                      <p:cBhvr additive="base">
                                        <p:cTn id="32" dur="500" fill="hold"/>
                                        <p:tgtEl>
                                          <p:spTgt spid="58"/>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64"/>
                                        </p:tgtEl>
                                        <p:attrNameLst>
                                          <p:attrName>style.visibility</p:attrName>
                                        </p:attrNameLst>
                                      </p:cBhvr>
                                      <p:to>
                                        <p:strVal val="visible"/>
                                      </p:to>
                                    </p:set>
                                    <p:anim calcmode="lin" valueType="num">
                                      <p:cBhvr additive="base">
                                        <p:cTn id="35" dur="500" fill="hold"/>
                                        <p:tgtEl>
                                          <p:spTgt spid="64"/>
                                        </p:tgtEl>
                                        <p:attrNameLst>
                                          <p:attrName>ppt_x</p:attrName>
                                        </p:attrNameLst>
                                      </p:cBhvr>
                                      <p:tavLst>
                                        <p:tav tm="0">
                                          <p:val>
                                            <p:strVal val="1+#ppt_w/2"/>
                                          </p:val>
                                        </p:tav>
                                        <p:tav tm="100000">
                                          <p:val>
                                            <p:strVal val="#ppt_x"/>
                                          </p:val>
                                        </p:tav>
                                      </p:tavLst>
                                    </p:anim>
                                    <p:anim calcmode="lin" valueType="num">
                                      <p:cBhvr additive="base">
                                        <p:cTn id="36" dur="500" fill="hold"/>
                                        <p:tgtEl>
                                          <p:spTgt spid="64"/>
                                        </p:tgtEl>
                                        <p:attrNameLst>
                                          <p:attrName>ppt_y</p:attrName>
                                        </p:attrNameLst>
                                      </p:cBhvr>
                                      <p:tavLst>
                                        <p:tav tm="0">
                                          <p:val>
                                            <p:strVal val="#ppt_y"/>
                                          </p:val>
                                        </p:tav>
                                        <p:tav tm="100000">
                                          <p:val>
                                            <p:strVal val="#ppt_y"/>
                                          </p:val>
                                        </p:tav>
                                      </p:tavLst>
                                    </p:anim>
                                  </p:childTnLst>
                                </p:cTn>
                              </p:par>
                              <p:par>
                                <p:cTn id="37" presetID="2" presetClass="entr" presetSubtype="2" fill="hold" nodeType="with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1+#ppt_w/2"/>
                                          </p:val>
                                        </p:tav>
                                        <p:tav tm="100000">
                                          <p:val>
                                            <p:strVal val="#ppt_x"/>
                                          </p:val>
                                        </p:tav>
                                      </p:tavLst>
                                    </p:anim>
                                    <p:anim calcmode="lin" valueType="num">
                                      <p:cBhvr additive="base">
                                        <p:cTn id="4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3976370" cy="306705"/>
            <a:chOff x="0" y="236200"/>
            <a:chExt cx="3976370"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2687955" cy="306705"/>
            </a:xfrm>
            <a:prstGeom prst="rect">
              <a:avLst/>
            </a:prstGeom>
          </p:spPr>
          <p:txBody>
            <a:bodyPr wrap="square">
              <a:spAutoFit/>
            </a:bodyPr>
            <a:lstStyle/>
            <a:p>
              <a:pPr algn="l">
                <a:buClrTx/>
                <a:buSzTx/>
                <a:buFontTx/>
              </a:pPr>
              <a:r>
                <a:rPr lang="en-US" altLang="zh-CN" sz="1400" dirty="0">
                  <a:latin typeface="方正屏显雅宋简体" panose="02010600010101010101" charset="-122"/>
                  <a:ea typeface="方正屏显雅宋简体" panose="02010600010101010101" charset="-122"/>
                  <a:cs typeface="微软雅黑" panose="020B0503020204020204" pitchFamily="34" charset="-122"/>
                </a:rPr>
                <a:t>Production Equipment</a:t>
              </a:r>
              <a:endParaRPr lang="en-US" altLang="zh-CN" sz="1400" dirty="0">
                <a:latin typeface="方正屏显雅宋简体" panose="02010600010101010101" charset="-122"/>
                <a:ea typeface="方正屏显雅宋简体" panose="02010600010101010101" charset="-122"/>
                <a:cs typeface="微软雅黑" panose="020B0503020204020204" pitchFamily="34"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21" name="Content Placeholder 2"/>
          <p:cNvSpPr txBox="1"/>
          <p:nvPr/>
        </p:nvSpPr>
        <p:spPr bwMode="auto">
          <a:xfrm>
            <a:off x="579755" y="625475"/>
            <a:ext cx="6885940" cy="558800"/>
          </a:xfrm>
          <a:prstGeom prst="rect">
            <a:avLst/>
          </a:prstGeom>
          <a:noFill/>
          <a:ln w="9525">
            <a:noFill/>
            <a:miter lim="800000"/>
          </a:ln>
        </p:spPr>
        <p:txBody>
          <a:bodyPr lIns="91440" tIns="45720" rIns="91440" bIns="45720"/>
          <a:p>
            <a:pPr marL="171450" indent="-171450" algn="l">
              <a:lnSpc>
                <a:spcPct val="140000"/>
              </a:lnSpc>
              <a:buClrTx/>
              <a:buSzTx/>
              <a:buFont typeface="Wingdings" panose="05000000000000000000" charset="0"/>
              <a:buChar char="n"/>
            </a:pPr>
            <a:r>
              <a:rPr lang="en-US" altLang="zh-CN" sz="10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The company is equipped with advanced domestic and international laser cutting machines, automatic shearing machines, laser welding machines and other R&amp;D and production facilities.</a:t>
            </a:r>
            <a:endParaRPr lang="zh-CN" sz="10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endParaRPr>
          </a:p>
        </p:txBody>
      </p:sp>
      <p:grpSp>
        <p:nvGrpSpPr>
          <p:cNvPr id="10" name="组合 9"/>
          <p:cNvGrpSpPr/>
          <p:nvPr/>
        </p:nvGrpSpPr>
        <p:grpSpPr>
          <a:xfrm>
            <a:off x="504825" y="1346200"/>
            <a:ext cx="7628890" cy="3573780"/>
            <a:chOff x="794" y="2343"/>
            <a:chExt cx="12014" cy="5628"/>
          </a:xfrm>
        </p:grpSpPr>
        <p:grpSp>
          <p:nvGrpSpPr>
            <p:cNvPr id="24583" name="组合 24"/>
            <p:cNvGrpSpPr/>
            <p:nvPr/>
          </p:nvGrpSpPr>
          <p:grpSpPr>
            <a:xfrm>
              <a:off x="794" y="2343"/>
              <a:ext cx="11545" cy="5629"/>
              <a:chOff x="2055399" y="1178153"/>
              <a:chExt cx="9514334" cy="5227617"/>
            </a:xfrm>
          </p:grpSpPr>
          <p:pic>
            <p:nvPicPr>
              <p:cNvPr id="15" name="Picture 19" descr="精密外圆磨床、1350B×3000"/>
              <p:cNvPicPr>
                <a:picLocks noChangeAspect="1"/>
              </p:cNvPicPr>
              <p:nvPr/>
            </p:nvPicPr>
            <p:blipFill>
              <a:blip r:embed="rId1"/>
              <a:stretch>
                <a:fillRect/>
              </a:stretch>
            </p:blipFill>
            <p:spPr>
              <a:xfrm>
                <a:off x="2055399" y="1178153"/>
                <a:ext cx="2966791" cy="2087704"/>
              </a:xfrm>
              <a:prstGeom prst="roundRect">
                <a:avLst>
                  <a:gd name="adj" fmla="val 8594"/>
                </a:avLst>
              </a:prstGeom>
              <a:solidFill>
                <a:srgbClr val="FFFFFF">
                  <a:shade val="85000"/>
                </a:srgbClr>
              </a:solidFill>
              <a:ln>
                <a:noFill/>
              </a:ln>
              <a:effectLst/>
            </p:spPr>
          </p:pic>
          <p:sp>
            <p:nvSpPr>
              <p:cNvPr id="24587" name="Rectangle 20"/>
              <p:cNvSpPr/>
              <p:nvPr/>
            </p:nvSpPr>
            <p:spPr>
              <a:xfrm>
                <a:off x="2206211" y="3330865"/>
                <a:ext cx="2881908" cy="358476"/>
              </a:xfrm>
              <a:prstGeom prst="rect">
                <a:avLst/>
              </a:prstGeom>
              <a:noFill/>
              <a:ln w="0">
                <a:noFill/>
              </a:ln>
              <a:effectLst>
                <a:prstShdw prst="shdw17" dist="17961" dir="13499999">
                  <a:schemeClr val="bg2">
                    <a:alpha val="50000"/>
                  </a:schemeClr>
                </a:prstShdw>
              </a:effectLst>
            </p:spPr>
            <p:txBody>
              <a:bodyPr wrap="square">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fontAlgn="ctr">
                  <a:lnSpc>
                    <a:spcPct val="100000"/>
                  </a:lnSpc>
                  <a:spcBef>
                    <a:spcPct val="0"/>
                  </a:spcBef>
                  <a:buFontTx/>
                  <a:buNone/>
                </a:pPr>
                <a:r>
                  <a:rPr lang="zh-CN" altLang="es-ES" sz="1000" b="1" dirty="0">
                    <a:latin typeface="方正屏显雅宋简体" panose="02010600010101010101" charset="-122"/>
                    <a:ea typeface="方正屏显雅宋简体" panose="02010600010101010101" charset="-122"/>
                    <a:cs typeface="方正屏显雅宋简体" panose="02010600010101010101" charset="-122"/>
                  </a:rPr>
                  <a:t>精密磨床</a:t>
                </a:r>
                <a:endParaRPr lang="zh-CN" altLang="es-ES" sz="1000" b="1" dirty="0">
                  <a:latin typeface="方正屏显雅宋简体" panose="02010600010101010101" charset="-122"/>
                  <a:ea typeface="方正屏显雅宋简体" panose="02010600010101010101" charset="-122"/>
                  <a:cs typeface="方正屏显雅宋简体" panose="02010600010101010101" charset="-122"/>
                </a:endParaRPr>
              </a:p>
            </p:txBody>
          </p:sp>
          <p:pic>
            <p:nvPicPr>
              <p:cNvPr id="17" name="Picture 17" descr="普通机床、CZ6163A"/>
              <p:cNvPicPr>
                <a:picLocks noChangeAspect="1"/>
              </p:cNvPicPr>
              <p:nvPr/>
            </p:nvPicPr>
            <p:blipFill>
              <a:blip r:embed="rId2"/>
              <a:stretch>
                <a:fillRect/>
              </a:stretch>
            </p:blipFill>
            <p:spPr>
              <a:xfrm>
                <a:off x="5592473" y="1211586"/>
                <a:ext cx="2811858" cy="2054271"/>
              </a:xfrm>
              <a:prstGeom prst="roundRect">
                <a:avLst>
                  <a:gd name="adj" fmla="val 8594"/>
                </a:avLst>
              </a:prstGeom>
              <a:solidFill>
                <a:srgbClr val="FFFFFF">
                  <a:shade val="85000"/>
                </a:srgbClr>
              </a:solidFill>
              <a:ln>
                <a:noFill/>
              </a:ln>
              <a:effectLst/>
            </p:spPr>
          </p:pic>
          <p:sp>
            <p:nvSpPr>
              <p:cNvPr id="24589" name="Rectangle 23"/>
              <p:cNvSpPr/>
              <p:nvPr/>
            </p:nvSpPr>
            <p:spPr>
              <a:xfrm>
                <a:off x="5812509" y="3339223"/>
                <a:ext cx="2694835" cy="358476"/>
              </a:xfrm>
              <a:prstGeom prst="rect">
                <a:avLst/>
              </a:prstGeom>
              <a:noFill/>
              <a:ln w="0">
                <a:noFill/>
              </a:ln>
              <a:effectLst>
                <a:prstShdw prst="shdw17" dist="17961" dir="13499999">
                  <a:schemeClr val="bg2">
                    <a:alpha val="50000"/>
                  </a:schemeClr>
                </a:prstShdw>
              </a:effectLst>
            </p:spPr>
            <p:txBody>
              <a:bodyPr wrap="square" anchor="ctr" anchorCtr="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nSpc>
                    <a:spcPct val="100000"/>
                  </a:lnSpc>
                  <a:spcBef>
                    <a:spcPct val="0"/>
                  </a:spcBef>
                  <a:buFontTx/>
                  <a:buNone/>
                </a:pPr>
                <a:r>
                  <a:rPr lang="zh-CN" altLang="en-US" sz="1000" b="1" dirty="0">
                    <a:latin typeface="方正屏显雅宋简体" panose="02010600010101010101" charset="-122"/>
                    <a:ea typeface="方正屏显雅宋简体" panose="02010600010101010101" charset="-122"/>
                    <a:cs typeface="方正屏显雅宋简体" panose="02010600010101010101" charset="-122"/>
                  </a:rPr>
                  <a:t>车床 </a:t>
                </a:r>
                <a:r>
                  <a:rPr lang="en-US" altLang="zh-CN" sz="1000" b="1" dirty="0">
                    <a:latin typeface="方正屏显雅宋简体" panose="02010600010101010101" charset="-122"/>
                    <a:ea typeface="方正屏显雅宋简体" panose="02010600010101010101" charset="-122"/>
                    <a:cs typeface="方正屏显雅宋简体" panose="02010600010101010101" charset="-122"/>
                  </a:rPr>
                  <a:t>CZ6163A/2000</a:t>
                </a:r>
                <a:r>
                  <a:rPr lang="en-US" altLang="zh-CN" sz="1000" dirty="0">
                    <a:latin typeface="方正屏显雅宋简体" panose="02010600010101010101" charset="-122"/>
                    <a:ea typeface="方正屏显雅宋简体" panose="02010600010101010101" charset="-122"/>
                    <a:cs typeface="方正屏显雅宋简体" panose="02010600010101010101" charset="-122"/>
                  </a:rPr>
                  <a:t> </a:t>
                </a:r>
                <a:endParaRPr lang="en-US" altLang="zh-CN" sz="1000"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24591" name="Rectangle 15"/>
              <p:cNvSpPr/>
              <p:nvPr/>
            </p:nvSpPr>
            <p:spPr>
              <a:xfrm>
                <a:off x="2299335" y="6024542"/>
                <a:ext cx="2194601" cy="358476"/>
              </a:xfrm>
              <a:prstGeom prst="rect">
                <a:avLst/>
              </a:prstGeom>
              <a:noFill/>
              <a:ln w="0">
                <a:noFill/>
              </a:ln>
              <a:effectLst>
                <a:prstShdw prst="shdw17" dist="17961" dir="13499999">
                  <a:schemeClr val="bg2">
                    <a:alpha val="50000"/>
                  </a:schemeClr>
                </a:prstShdw>
              </a:effectLst>
            </p:spPr>
            <p:txBody>
              <a:bodyPr wrap="square" anchor="ctr" anchorCtr="0">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latin typeface="方正屏显雅宋简体" panose="02010600010101010101" charset="-122"/>
                    <a:ea typeface="方正屏显雅宋简体" panose="02010600010101010101" charset="-122"/>
                    <a:cs typeface="方正屏显雅宋简体" panose="02010600010101010101" charset="-122"/>
                  </a:rPr>
                  <a:t>数控转塔冲</a:t>
                </a:r>
                <a:endParaRPr lang="zh-CN" altLang="en-US" sz="1000" b="1"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24592" name="Rectangle 2"/>
              <p:cNvSpPr/>
              <p:nvPr/>
            </p:nvSpPr>
            <p:spPr>
              <a:xfrm>
                <a:off x="6040788" y="6007361"/>
                <a:ext cx="2055327" cy="380764"/>
              </a:xfrm>
              <a:prstGeom prst="rect">
                <a:avLst/>
              </a:prstGeom>
              <a:noFill/>
              <a:ln w="9525">
                <a:noFill/>
              </a:ln>
            </p:spPr>
            <p:txBody>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rPr>
                  <a:t>立式加工中心</a:t>
                </a:r>
                <a:endPar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endParaRPr>
              </a:p>
            </p:txBody>
          </p:sp>
          <p:pic>
            <p:nvPicPr>
              <p:cNvPr id="22" name="Picture 11" descr="照片 012"/>
              <p:cNvPicPr>
                <a:picLocks noChangeAspect="1"/>
              </p:cNvPicPr>
              <p:nvPr/>
            </p:nvPicPr>
            <p:blipFill>
              <a:blip r:embed="rId3"/>
              <a:stretch>
                <a:fillRect/>
              </a:stretch>
            </p:blipFill>
            <p:spPr>
              <a:xfrm>
                <a:off x="5592473" y="3881581"/>
                <a:ext cx="2914872" cy="2087704"/>
              </a:xfrm>
              <a:prstGeom prst="roundRect">
                <a:avLst>
                  <a:gd name="adj" fmla="val 8594"/>
                </a:avLst>
              </a:prstGeom>
              <a:solidFill>
                <a:srgbClr val="FFFFFF">
                  <a:shade val="85000"/>
                </a:srgbClr>
              </a:solidFill>
              <a:ln>
                <a:noFill/>
              </a:ln>
              <a:effectLst/>
            </p:spPr>
          </p:pic>
          <p:sp>
            <p:nvSpPr>
              <p:cNvPr id="8" name="Rectangle 2"/>
              <p:cNvSpPr/>
              <p:nvPr/>
            </p:nvSpPr>
            <p:spPr>
              <a:xfrm>
                <a:off x="9513582" y="6025006"/>
                <a:ext cx="2055327" cy="380764"/>
              </a:xfrm>
              <a:prstGeom prst="rect">
                <a:avLst/>
              </a:prstGeom>
              <a:noFill/>
              <a:ln w="9525">
                <a:noFill/>
              </a:ln>
            </p:spPr>
            <p:txBody>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rPr>
                  <a:t>数控激光下料机</a:t>
                </a:r>
                <a:endPar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endParaRPr>
              </a:p>
            </p:txBody>
          </p:sp>
          <p:sp>
            <p:nvSpPr>
              <p:cNvPr id="9" name="Rectangle 2"/>
              <p:cNvSpPr/>
              <p:nvPr/>
            </p:nvSpPr>
            <p:spPr>
              <a:xfrm>
                <a:off x="9514406" y="3342938"/>
                <a:ext cx="2055327" cy="380764"/>
              </a:xfrm>
              <a:prstGeom prst="rect">
                <a:avLst/>
              </a:prstGeom>
              <a:noFill/>
              <a:ln w="9525">
                <a:noFill/>
              </a:ln>
            </p:spPr>
            <p:txBody>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rPr>
                  <a:t>激光焊接机</a:t>
                </a:r>
                <a:endParaRPr lang="zh-CN" altLang="en-US" sz="1000" b="1" dirty="0">
                  <a:solidFill>
                    <a:srgbClr val="002060"/>
                  </a:solidFill>
                  <a:latin typeface="方正屏显雅宋简体" panose="02010600010101010101" charset="-122"/>
                  <a:ea typeface="方正屏显雅宋简体" panose="02010600010101010101" charset="-122"/>
                  <a:cs typeface="方正屏显雅宋简体" panose="02010600010101010101" charset="-122"/>
                </a:endParaRPr>
              </a:p>
            </p:txBody>
          </p:sp>
        </p:grpSp>
        <p:pic>
          <p:nvPicPr>
            <p:cNvPr id="4" name="图片 3" descr="R-C"/>
            <p:cNvPicPr>
              <a:picLocks noChangeAspect="1"/>
            </p:cNvPicPr>
            <p:nvPr/>
          </p:nvPicPr>
          <p:blipFill>
            <a:blip r:embed="rId4"/>
            <a:stretch>
              <a:fillRect/>
            </a:stretch>
          </p:blipFill>
          <p:spPr>
            <a:xfrm>
              <a:off x="9350" y="2343"/>
              <a:ext cx="3335" cy="2219"/>
            </a:xfrm>
            <a:prstGeom prst="roundRect">
              <a:avLst/>
            </a:prstGeom>
          </p:spPr>
        </p:pic>
        <p:pic>
          <p:nvPicPr>
            <p:cNvPr id="6" name="图片 5" descr="R-C (1)"/>
            <p:cNvPicPr>
              <a:picLocks noChangeAspect="1"/>
            </p:cNvPicPr>
            <p:nvPr/>
          </p:nvPicPr>
          <p:blipFill>
            <a:blip r:embed="rId5"/>
            <a:stretch>
              <a:fillRect/>
            </a:stretch>
          </p:blipFill>
          <p:spPr>
            <a:xfrm>
              <a:off x="794" y="5197"/>
              <a:ext cx="3600" cy="2326"/>
            </a:xfrm>
            <a:prstGeom prst="roundRect">
              <a:avLst/>
            </a:prstGeom>
          </p:spPr>
        </p:pic>
        <p:pic>
          <p:nvPicPr>
            <p:cNvPr id="7" name="图片 6" descr="R-C (2)"/>
            <p:cNvPicPr>
              <a:picLocks noChangeAspect="1"/>
            </p:cNvPicPr>
            <p:nvPr/>
          </p:nvPicPr>
          <p:blipFill>
            <a:blip r:embed="rId6"/>
            <a:srcRect l="4337" r="8052"/>
            <a:stretch>
              <a:fillRect/>
            </a:stretch>
          </p:blipFill>
          <p:spPr>
            <a:xfrm>
              <a:off x="9370" y="5197"/>
              <a:ext cx="3439" cy="2341"/>
            </a:xfrm>
            <a:prstGeom prst="roundRect">
              <a:avLst/>
            </a:prstGeom>
          </p:spPr>
        </p:pic>
      </p:grpSp>
    </p:spTree>
    <p:custDataLst>
      <p:tags r:id="rId7"/>
    </p:custDataLst>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4572000" cy="306705"/>
            <a:chOff x="0" y="236200"/>
            <a:chExt cx="4572000"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3283585" cy="306705"/>
            </a:xfrm>
            <a:prstGeom prst="rect">
              <a:avLst/>
            </a:prstGeom>
          </p:spPr>
          <p:txBody>
            <a:bodyPr wrap="square">
              <a:spAutoFit/>
            </a:bodyPr>
            <a:lstStyle/>
            <a:p>
              <a:pPr algn="l">
                <a:buClrTx/>
                <a:buSzTx/>
                <a:buFontTx/>
              </a:pPr>
              <a:r>
                <a:rPr lang="en-US" altLang="zh-CN" sz="1400" dirty="0">
                  <a:latin typeface="方正屏显雅宋简体" panose="02010600010101010101" charset="-122"/>
                  <a:ea typeface="方正屏显雅宋简体" panose="02010600010101010101" charset="-122"/>
                  <a:cs typeface="微软雅黑" panose="020B0503020204020204" pitchFamily="34" charset="-122"/>
                </a:rPr>
                <a:t>Testing and inspection equipment</a:t>
              </a:r>
              <a:endParaRPr lang="en-US" altLang="zh-CN" sz="1400" dirty="0">
                <a:latin typeface="方正屏显雅宋简体" panose="02010600010101010101" charset="-122"/>
                <a:ea typeface="方正屏显雅宋简体" panose="02010600010101010101" charset="-122"/>
                <a:cs typeface="微软雅黑" panose="020B0503020204020204" pitchFamily="34"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21" name="Content Placeholder 2"/>
          <p:cNvSpPr txBox="1"/>
          <p:nvPr/>
        </p:nvSpPr>
        <p:spPr bwMode="auto">
          <a:xfrm>
            <a:off x="998220" y="525780"/>
            <a:ext cx="7732395" cy="558800"/>
          </a:xfrm>
          <a:prstGeom prst="rect">
            <a:avLst/>
          </a:prstGeom>
          <a:noFill/>
          <a:ln w="9525">
            <a:noFill/>
            <a:miter lim="800000"/>
          </a:ln>
        </p:spPr>
        <p:txBody>
          <a:bodyPr lIns="91440" tIns="45720" rIns="91440" bIns="45720"/>
          <a:p>
            <a:pPr marL="171450" indent="-171450" algn="l">
              <a:lnSpc>
                <a:spcPct val="140000"/>
              </a:lnSpc>
              <a:buClrTx/>
              <a:buSzTx/>
              <a:buFont typeface="Wingdings" panose="05000000000000000000" charset="0"/>
              <a:buChar char="n"/>
            </a:pPr>
            <a:r>
              <a:rPr lang="en-US" altLang="zh-CN" sz="10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We are equipped with various testing instruments such as spirit levels, hardness testers, thickness gauges, and flexural strength testers, etc. These devices are used to inspect the raw materials, production quality, and the products manufactured on the production line to ensure they meet the requirements of our clients.</a:t>
            </a:r>
            <a:endParaRPr lang="en-US" altLang="zh-CN" sz="10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endParaRPr>
          </a:p>
        </p:txBody>
      </p:sp>
      <p:grpSp>
        <p:nvGrpSpPr>
          <p:cNvPr id="26628" name="组合 15"/>
          <p:cNvGrpSpPr/>
          <p:nvPr/>
        </p:nvGrpSpPr>
        <p:grpSpPr>
          <a:xfrm>
            <a:off x="1090930" y="1286510"/>
            <a:ext cx="7136130" cy="3786705"/>
            <a:chOff x="1831749" y="1052513"/>
            <a:chExt cx="8519883" cy="5294037"/>
          </a:xfrm>
        </p:grpSpPr>
        <p:sp>
          <p:nvSpPr>
            <p:cNvPr id="26633" name="文本框 2"/>
            <p:cNvSpPr/>
            <p:nvPr/>
          </p:nvSpPr>
          <p:spPr>
            <a:xfrm>
              <a:off x="5587658" y="5984339"/>
              <a:ext cx="1008063"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测厚仪</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sp>
          <p:nvSpPr>
            <p:cNvPr id="26634" name="文本框 4"/>
            <p:cNvSpPr/>
            <p:nvPr/>
          </p:nvSpPr>
          <p:spPr>
            <a:xfrm>
              <a:off x="8160591" y="6003872"/>
              <a:ext cx="2089150"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强度测试仪</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sp>
          <p:nvSpPr>
            <p:cNvPr id="26635" name="文本框 5"/>
            <p:cNvSpPr/>
            <p:nvPr/>
          </p:nvSpPr>
          <p:spPr>
            <a:xfrm>
              <a:off x="8301035" y="3275111"/>
              <a:ext cx="1641475"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全自动盐雾实验机</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sp>
          <p:nvSpPr>
            <p:cNvPr id="26636" name="文本框 6"/>
            <p:cNvSpPr/>
            <p:nvPr/>
          </p:nvSpPr>
          <p:spPr>
            <a:xfrm>
              <a:off x="5254284" y="3277153"/>
              <a:ext cx="1674813"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导热系数测试仪</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sp>
          <p:nvSpPr>
            <p:cNvPr id="26637" name="文本框 7"/>
            <p:cNvSpPr/>
            <p:nvPr/>
          </p:nvSpPr>
          <p:spPr>
            <a:xfrm>
              <a:off x="2587398" y="3275111"/>
              <a:ext cx="936625"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实验室</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pic>
          <p:nvPicPr>
            <p:cNvPr id="31" name="图片 1" descr="P70706-121444"/>
            <p:cNvPicPr>
              <a:picLocks noChangeAspect="1"/>
            </p:cNvPicPr>
            <p:nvPr/>
          </p:nvPicPr>
          <p:blipFill>
            <a:blip r:embed="rId1">
              <a:lum bright="23999"/>
            </a:blip>
            <a:srcRect l="273" t="18022" r="131" b="12773"/>
            <a:stretch>
              <a:fillRect/>
            </a:stretch>
          </p:blipFill>
          <p:spPr>
            <a:xfrm>
              <a:off x="1836057" y="1052513"/>
              <a:ext cx="2447924" cy="2087563"/>
            </a:xfrm>
            <a:prstGeom prst="roundRect">
              <a:avLst>
                <a:gd name="adj" fmla="val 8594"/>
              </a:avLst>
            </a:prstGeom>
            <a:solidFill>
              <a:srgbClr val="FFFFFF">
                <a:shade val="85000"/>
              </a:srgbClr>
            </a:solidFill>
            <a:ln>
              <a:noFill/>
            </a:ln>
            <a:effectLst/>
          </p:spPr>
        </p:pic>
        <p:pic>
          <p:nvPicPr>
            <p:cNvPr id="32" name="Picture 8" descr="照片8-7 050"/>
            <p:cNvPicPr>
              <a:picLocks noChangeAspect="1"/>
            </p:cNvPicPr>
            <p:nvPr/>
          </p:nvPicPr>
          <p:blipFill>
            <a:blip r:embed="rId2"/>
            <a:stretch>
              <a:fillRect/>
            </a:stretch>
          </p:blipFill>
          <p:spPr>
            <a:xfrm>
              <a:off x="7897811" y="3789363"/>
              <a:ext cx="2447924" cy="2087562"/>
            </a:xfrm>
            <a:prstGeom prst="roundRect">
              <a:avLst>
                <a:gd name="adj" fmla="val 8594"/>
              </a:avLst>
            </a:prstGeom>
            <a:solidFill>
              <a:srgbClr val="FFFFFF">
                <a:shade val="85000"/>
              </a:srgbClr>
            </a:solidFill>
            <a:ln>
              <a:noFill/>
            </a:ln>
            <a:effectLst/>
          </p:spPr>
        </p:pic>
        <p:pic>
          <p:nvPicPr>
            <p:cNvPr id="33" name="Picture 8" descr="C:\Users\Administrator\Desktop\6、老化测试仪.jpg"/>
            <p:cNvPicPr>
              <a:picLocks noChangeAspect="1"/>
            </p:cNvPicPr>
            <p:nvPr/>
          </p:nvPicPr>
          <p:blipFill>
            <a:blip r:embed="rId3"/>
            <a:stretch>
              <a:fillRect/>
            </a:stretch>
          </p:blipFill>
          <p:spPr>
            <a:xfrm>
              <a:off x="1831749" y="3789363"/>
              <a:ext cx="2447925" cy="2087562"/>
            </a:xfrm>
            <a:prstGeom prst="roundRect">
              <a:avLst>
                <a:gd name="adj" fmla="val 8594"/>
              </a:avLst>
            </a:prstGeom>
            <a:solidFill>
              <a:srgbClr val="FFFFFF">
                <a:shade val="85000"/>
              </a:srgbClr>
            </a:solidFill>
            <a:ln>
              <a:noFill/>
            </a:ln>
            <a:effectLst/>
          </p:spPr>
        </p:pic>
        <p:sp>
          <p:nvSpPr>
            <p:cNvPr id="26641" name="文本框 2"/>
            <p:cNvSpPr/>
            <p:nvPr/>
          </p:nvSpPr>
          <p:spPr>
            <a:xfrm>
              <a:off x="2173060" y="5984340"/>
              <a:ext cx="1765300" cy="342678"/>
            </a:xfrm>
            <a:prstGeom prst="rect">
              <a:avLst/>
            </a:prstGeom>
            <a:noFill/>
            <a:ln w="9525">
              <a:noFill/>
            </a:ln>
          </p:spPr>
          <p:txBody>
            <a:bodyPr>
              <a:spAutoFit/>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gn="ctr">
                <a:lnSpc>
                  <a:spcPct val="100000"/>
                </a:lnSpc>
                <a:spcBef>
                  <a:spcPct val="0"/>
                </a:spcBef>
                <a:buFontTx/>
                <a:buNone/>
              </a:pPr>
              <a:r>
                <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rPr>
                <a:t>老化测试仪</a:t>
              </a:r>
              <a:endParaRPr lang="zh-CN" altLang="en-US" sz="1000" b="1" dirty="0">
                <a:solidFill>
                  <a:srgbClr val="23303C"/>
                </a:solidFill>
                <a:latin typeface="方正屏显雅宋简体" panose="02010600010101010101" charset="-122"/>
                <a:ea typeface="方正屏显雅宋简体" panose="02010600010101010101" charset="-122"/>
                <a:sym typeface="Arial" panose="020B0604020202020204" pitchFamily="34" charset="0"/>
              </a:endParaRPr>
            </a:p>
          </p:txBody>
        </p:sp>
        <p:pic>
          <p:nvPicPr>
            <p:cNvPr id="35" name="Picture 9" descr="C:\Users\Administrator\Desktop\5、测厚仪（基于激光）.jpg"/>
            <p:cNvPicPr>
              <a:picLocks noChangeAspect="1"/>
            </p:cNvPicPr>
            <p:nvPr/>
          </p:nvPicPr>
          <p:blipFill>
            <a:blip r:embed="rId4"/>
            <a:stretch>
              <a:fillRect/>
            </a:stretch>
          </p:blipFill>
          <p:spPr>
            <a:xfrm>
              <a:off x="4872038" y="3789363"/>
              <a:ext cx="2447924" cy="2087562"/>
            </a:xfrm>
            <a:prstGeom prst="roundRect">
              <a:avLst>
                <a:gd name="adj" fmla="val 8594"/>
              </a:avLst>
            </a:prstGeom>
            <a:solidFill>
              <a:srgbClr val="FFFFFF">
                <a:shade val="85000"/>
              </a:srgbClr>
            </a:solidFill>
            <a:ln>
              <a:noFill/>
            </a:ln>
            <a:effectLst/>
          </p:spPr>
        </p:pic>
        <p:pic>
          <p:nvPicPr>
            <p:cNvPr id="36" name="Picture 10" descr="C:\Users\Administrator\Desktop\3、全自动盐雾实验机.jpg"/>
            <p:cNvPicPr>
              <a:picLocks noChangeAspect="1"/>
            </p:cNvPicPr>
            <p:nvPr/>
          </p:nvPicPr>
          <p:blipFill>
            <a:blip r:embed="rId5"/>
            <a:stretch>
              <a:fillRect/>
            </a:stretch>
          </p:blipFill>
          <p:spPr>
            <a:xfrm>
              <a:off x="7903708" y="1052513"/>
              <a:ext cx="2447924" cy="2087563"/>
            </a:xfrm>
            <a:prstGeom prst="roundRect">
              <a:avLst>
                <a:gd name="adj" fmla="val 8594"/>
              </a:avLst>
            </a:prstGeom>
            <a:solidFill>
              <a:srgbClr val="FFFFFF">
                <a:shade val="85000"/>
              </a:srgbClr>
            </a:solidFill>
            <a:ln>
              <a:noFill/>
            </a:ln>
            <a:effectLst/>
          </p:spPr>
        </p:pic>
        <p:pic>
          <p:nvPicPr>
            <p:cNvPr id="37" name="Picture 11" descr="C:\Users\Administrator\Desktop\2、双平板导热系数测试仪.jpg"/>
            <p:cNvPicPr>
              <a:picLocks noChangeAspect="1"/>
            </p:cNvPicPr>
            <p:nvPr/>
          </p:nvPicPr>
          <p:blipFill>
            <a:blip r:embed="rId6"/>
            <a:stretch>
              <a:fillRect/>
            </a:stretch>
          </p:blipFill>
          <p:spPr>
            <a:xfrm>
              <a:off x="4872038" y="1052513"/>
              <a:ext cx="2447924" cy="2087563"/>
            </a:xfrm>
            <a:prstGeom prst="roundRect">
              <a:avLst>
                <a:gd name="adj" fmla="val 8594"/>
              </a:avLst>
            </a:prstGeom>
            <a:solidFill>
              <a:srgbClr val="FFFFFF">
                <a:shade val="85000"/>
              </a:srgbClr>
            </a:solidFill>
            <a:ln>
              <a:noFill/>
            </a:ln>
            <a:effectLst/>
          </p:spPr>
        </p:pic>
      </p:grpSp>
    </p:spTree>
    <p:custDataLst>
      <p:tags r:id="rId7"/>
    </p:custDataLst>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china-double coating line 2"/>
          <p:cNvPicPr>
            <a:picLocks noChangeAspect="1"/>
          </p:cNvPicPr>
          <p:nvPr/>
        </p:nvPicPr>
        <p:blipFill>
          <a:blip r:embed="rId1"/>
          <a:srcRect l="23500" r="16315"/>
          <a:stretch>
            <a:fillRect/>
          </a:stretch>
        </p:blipFill>
        <p:spPr>
          <a:xfrm>
            <a:off x="0" y="0"/>
            <a:ext cx="4127500" cy="5142865"/>
          </a:xfrm>
          <a:prstGeom prst="rect">
            <a:avLst/>
          </a:prstGeom>
        </p:spPr>
      </p:pic>
      <p:sp>
        <p:nvSpPr>
          <p:cNvPr id="43" name="矩形 42"/>
          <p:cNvSpPr/>
          <p:nvPr/>
        </p:nvSpPr>
        <p:spPr>
          <a:xfrm>
            <a:off x="3933882" y="2972044"/>
            <a:ext cx="348201" cy="1886557"/>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effectLst/>
              <a:latin typeface="方正屏显雅宋简体" panose="02010600010101010101" charset="-122"/>
              <a:ea typeface="方正屏显雅宋简体" panose="02010600010101010101" charset="-122"/>
            </a:endParaRPr>
          </a:p>
        </p:txBody>
      </p:sp>
      <p:sp>
        <p:nvSpPr>
          <p:cNvPr id="33" name="矩形 32"/>
          <p:cNvSpPr/>
          <p:nvPr/>
        </p:nvSpPr>
        <p:spPr>
          <a:xfrm>
            <a:off x="4600559" y="2090759"/>
            <a:ext cx="4122605" cy="1938020"/>
          </a:xfrm>
          <a:prstGeom prst="rect">
            <a:avLst/>
          </a:prstGeom>
        </p:spPr>
        <p:txBody>
          <a:bodyPr wrap="square">
            <a:spAutoFit/>
          </a:bodyPr>
          <a:lstStyle/>
          <a:p>
            <a:pPr algn="ctr"/>
            <a:r>
              <a:rPr lang="en-US" altLang="zh-CN" sz="4000" b="1" dirty="0">
                <a:latin typeface="方正屏显雅宋简体" panose="02010600010101010101" charset="-122"/>
                <a:ea typeface="方正屏显雅宋简体" panose="02010600010101010101" charset="-122"/>
                <a:sym typeface="+mn-ea"/>
              </a:rPr>
              <a:t>Project Overview</a:t>
            </a:r>
            <a:endParaRPr lang="en-US" altLang="zh-CN" sz="4000" b="1" dirty="0">
              <a:latin typeface="方正屏显雅宋简体" panose="02010600010101010101" charset="-122"/>
              <a:ea typeface="方正屏显雅宋简体" panose="02010600010101010101" charset="-122"/>
            </a:endParaRPr>
          </a:p>
          <a:p>
            <a:pPr algn="ctr"/>
            <a:endParaRPr lang="zh-CN" altLang="en-US" sz="4000" b="1" dirty="0">
              <a:effectLst/>
              <a:latin typeface="方正屏显雅宋简体" panose="02010600010101010101" charset="-122"/>
              <a:ea typeface="方正屏显雅宋简体" panose="02010600010101010101" charset="-122"/>
              <a:cs typeface="方正屏显雅宋简体" panose="02010600010101010101" charset="-122"/>
            </a:endParaRPr>
          </a:p>
        </p:txBody>
      </p:sp>
      <p:sp>
        <p:nvSpPr>
          <p:cNvPr id="4" name="矩形 3"/>
          <p:cNvSpPr/>
          <p:nvPr/>
        </p:nvSpPr>
        <p:spPr>
          <a:xfrm>
            <a:off x="5622882" y="1211020"/>
            <a:ext cx="368878" cy="368878"/>
          </a:xfrm>
          <a:prstGeom prst="rect">
            <a:avLst/>
          </a:prstGeom>
          <a:solidFill>
            <a:srgbClr val="E600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effectLst/>
              <a:latin typeface="方正屏显雅宋简体" panose="02010600010101010101" charset="-122"/>
              <a:ea typeface="方正屏显雅宋简体" panose="02010600010101010101" charset="-122"/>
            </a:endParaRPr>
          </a:p>
        </p:txBody>
      </p:sp>
      <p:sp>
        <p:nvSpPr>
          <p:cNvPr id="5" name="矩形 4"/>
          <p:cNvSpPr/>
          <p:nvPr/>
        </p:nvSpPr>
        <p:spPr>
          <a:xfrm>
            <a:off x="6084578" y="1133854"/>
            <a:ext cx="1837761" cy="521970"/>
          </a:xfrm>
          <a:prstGeom prst="rect">
            <a:avLst/>
          </a:prstGeom>
        </p:spPr>
        <p:txBody>
          <a:bodyPr wrap="square">
            <a:spAutoFit/>
          </a:bodyPr>
          <a:p>
            <a:r>
              <a:rPr lang="en-US" altLang="zh-CN" sz="2800" b="1" dirty="0">
                <a:solidFill>
                  <a:schemeClr val="tx1"/>
                </a:solidFill>
                <a:effectLst/>
                <a:latin typeface="方正屏显雅宋简体" panose="02010600010101010101" charset="-122"/>
                <a:ea typeface="方正屏显雅宋简体" panose="02010600010101010101" charset="-122"/>
              </a:rPr>
              <a:t>PART-2</a:t>
            </a:r>
            <a:endParaRPr lang="en-US" altLang="zh-CN" sz="2800" b="1" dirty="0">
              <a:solidFill>
                <a:schemeClr val="tx1"/>
              </a:solidFill>
              <a:effectLst/>
              <a:latin typeface="方正屏显雅宋简体" panose="02010600010101010101" charset="-122"/>
              <a:ea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barn(outHorizontal)">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 calcmode="lin" valueType="num">
                                      <p:cBhvr additive="base">
                                        <p:cTn id="12" dur="500" fill="hold"/>
                                        <p:tgtEl>
                                          <p:spTgt spid="33"/>
                                        </p:tgtEl>
                                        <p:attrNameLst>
                                          <p:attrName>ppt_x</p:attrName>
                                        </p:attrNameLst>
                                      </p:cBhvr>
                                      <p:tavLst>
                                        <p:tav tm="0">
                                          <p:val>
                                            <p:strVal val="1+#ppt_w/2"/>
                                          </p:val>
                                        </p:tav>
                                        <p:tav tm="100000">
                                          <p:val>
                                            <p:strVal val="#ppt_x"/>
                                          </p:val>
                                        </p:tav>
                                      </p:tavLst>
                                    </p:anim>
                                    <p:anim calcmode="lin" valueType="num">
                                      <p:cBhvr additive="base">
                                        <p:cTn id="13" dur="500" fill="hold"/>
                                        <p:tgtEl>
                                          <p:spTgt spid="33"/>
                                        </p:tgtEl>
                                        <p:attrNameLst>
                                          <p:attrName>ppt_y</p:attrName>
                                        </p:attrNameLst>
                                      </p:cBhvr>
                                      <p:tavLst>
                                        <p:tav tm="0">
                                          <p:val>
                                            <p:strVal val="#ppt_y"/>
                                          </p:val>
                                        </p:tav>
                                        <p:tav tm="100000">
                                          <p:val>
                                            <p:strVal val="#ppt_y"/>
                                          </p:val>
                                        </p:tav>
                                      </p:tavLst>
                                    </p:anim>
                                  </p:childTnLst>
                                </p:cTn>
                              </p:par>
                              <p:par>
                                <p:cTn id="14" presetID="2" presetClass="entr" presetSubtype="2"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1+#ppt_w/2"/>
                                          </p:val>
                                        </p:tav>
                                        <p:tav tm="100000">
                                          <p:val>
                                            <p:strVal val="#ppt_x"/>
                                          </p:val>
                                        </p:tav>
                                      </p:tavLst>
                                    </p:anim>
                                    <p:anim calcmode="lin" valueType="num">
                                      <p:cBhvr additive="base">
                                        <p:cTn id="17" dur="500" fill="hold"/>
                                        <p:tgtEl>
                                          <p:spTgt spid="4"/>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1+#ppt_w/2"/>
                                          </p:val>
                                        </p:tav>
                                        <p:tav tm="100000">
                                          <p:val>
                                            <p:strVal val="#ppt_x"/>
                                          </p:val>
                                        </p:tav>
                                      </p:tavLst>
                                    </p:anim>
                                    <p:anim calcmode="lin" valueType="num">
                                      <p:cBhvr additive="base">
                                        <p:cTn id="21"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bldLvl="0" animBg="1"/>
      <p:bldP spid="33" grpId="0"/>
      <p:bldP spid="4" grpId="0" bldLvl="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3994150" cy="306705"/>
            <a:chOff x="0" y="236200"/>
            <a:chExt cx="3994150" cy="306705"/>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88415" y="236200"/>
              <a:ext cx="2705735" cy="306705"/>
            </a:xfrm>
            <a:prstGeom prst="rect">
              <a:avLst/>
            </a:prstGeom>
          </p:spPr>
          <p:txBody>
            <a:bodyPr wrap="square">
              <a:spAutoFit/>
            </a:bodyPr>
            <a:p>
              <a:pPr algn="l"/>
              <a:r>
                <a:rPr lang="en-US" altLang="zh-CN" sz="1400" b="1" dirty="0">
                  <a:latin typeface="方正屏显雅宋简体" panose="02010600010101010101" charset="-122"/>
                  <a:ea typeface="方正屏显雅宋简体" panose="02010600010101010101" charset="-122"/>
                  <a:sym typeface="Century Gothic" panose="020B0502020202020204" pitchFamily="34" charset="0"/>
                </a:rPr>
                <a:t>Design reasons</a:t>
              </a:r>
              <a:endParaRPr lang="en-US" altLang="zh-CN" sz="14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2" name="文本框 31"/>
          <p:cNvSpPr txBox="1">
            <a:spLocks noChangeArrowheads="1"/>
          </p:cNvSpPr>
          <p:nvPr>
            <p:custDataLst>
              <p:tags r:id="rId1"/>
            </p:custDataLst>
          </p:nvPr>
        </p:nvSpPr>
        <p:spPr bwMode="auto">
          <a:xfrm>
            <a:off x="476885" y="1732280"/>
            <a:ext cx="306451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In response to the specific process requirements of aluminum coil coating in this industry,</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design efficient cleaning equipment and processes</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p:txBody>
      </p:sp>
      <p:sp>
        <p:nvSpPr>
          <p:cNvPr id="7" name="文本框 32"/>
          <p:cNvSpPr txBox="1">
            <a:spLocks noChangeArrowheads="1"/>
          </p:cNvSpPr>
          <p:nvPr>
            <p:custDataLst>
              <p:tags r:id="rId2"/>
            </p:custDataLst>
          </p:nvPr>
        </p:nvSpPr>
        <p:spPr bwMode="auto">
          <a:xfrm>
            <a:off x="589280" y="1417955"/>
            <a:ext cx="2945130" cy="245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r>
              <a:rPr lang="en-US" altLang="zh-CN" sz="1000" dirty="0">
                <a:latin typeface="方正屏显雅宋简体" panose="02010600010101010101" charset="-122"/>
                <a:ea typeface="方正屏显雅宋简体" panose="02010600010101010101" charset="-122"/>
              </a:rPr>
              <a:t>Cleaning and passivation effect</a:t>
            </a:r>
            <a:endParaRPr lang="en-US" altLang="zh-CN" sz="1000" dirty="0">
              <a:latin typeface="方正屏显雅宋简体" panose="02010600010101010101" charset="-122"/>
              <a:ea typeface="方正屏显雅宋简体" panose="02010600010101010101" charset="-122"/>
            </a:endParaRPr>
          </a:p>
        </p:txBody>
      </p:sp>
      <p:cxnSp>
        <p:nvCxnSpPr>
          <p:cNvPr id="8" name="直接连接符 7"/>
          <p:cNvCxnSpPr/>
          <p:nvPr>
            <p:custDataLst>
              <p:tags r:id="rId3"/>
            </p:custDataLst>
          </p:nvPr>
        </p:nvCxnSpPr>
        <p:spPr>
          <a:xfrm>
            <a:off x="1139826" y="1711643"/>
            <a:ext cx="2432050" cy="0"/>
          </a:xfrm>
          <a:prstGeom prst="line">
            <a:avLst/>
          </a:prstGeom>
          <a:ln w="15875">
            <a:solidFill>
              <a:srgbClr val="DA000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a:off x="5768976" y="2045335"/>
            <a:ext cx="1317625" cy="0"/>
          </a:xfrm>
          <a:prstGeom prst="line">
            <a:avLst/>
          </a:prstGeom>
          <a:ln w="15875">
            <a:solidFill>
              <a:srgbClr val="DA0000"/>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18" name="文本框 40"/>
          <p:cNvSpPr txBox="1">
            <a:spLocks noChangeArrowheads="1"/>
          </p:cNvSpPr>
          <p:nvPr>
            <p:custDataLst>
              <p:tags r:id="rId5"/>
            </p:custDataLst>
          </p:nvPr>
        </p:nvSpPr>
        <p:spPr bwMode="auto">
          <a:xfrm>
            <a:off x="5768975" y="2059940"/>
            <a:ext cx="319976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The production site is compact and lacks length. Under the condition of meeting the production speed requirements of the customers, the production line is optimized and arranged to make full use of the space.</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p:txBody>
      </p:sp>
      <p:sp>
        <p:nvSpPr>
          <p:cNvPr id="26" name="文本框 41"/>
          <p:cNvSpPr txBox="1">
            <a:spLocks noChangeArrowheads="1"/>
          </p:cNvSpPr>
          <p:nvPr>
            <p:custDataLst>
              <p:tags r:id="rId6"/>
            </p:custDataLst>
          </p:nvPr>
        </p:nvSpPr>
        <p:spPr bwMode="auto">
          <a:xfrm>
            <a:off x="5833110" y="1781810"/>
            <a:ext cx="1967865" cy="245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r>
              <a:rPr lang="en-US" altLang="zh-CN" sz="1000" dirty="0">
                <a:latin typeface="方正屏显雅宋简体" panose="02010600010101010101" charset="-122"/>
                <a:ea typeface="方正屏显雅宋简体" panose="02010600010101010101" charset="-122"/>
              </a:rPr>
              <a:t>production Area</a:t>
            </a:r>
            <a:endParaRPr lang="en-US" altLang="zh-CN" sz="1000" dirty="0">
              <a:latin typeface="方正屏显雅宋简体" panose="02010600010101010101" charset="-122"/>
              <a:ea typeface="方正屏显雅宋简体" panose="02010600010101010101" charset="-122"/>
            </a:endParaRPr>
          </a:p>
        </p:txBody>
      </p:sp>
      <p:cxnSp>
        <p:nvCxnSpPr>
          <p:cNvPr id="27" name="直接连接符 26"/>
          <p:cNvCxnSpPr/>
          <p:nvPr>
            <p:custDataLst>
              <p:tags r:id="rId7"/>
            </p:custDataLst>
          </p:nvPr>
        </p:nvCxnSpPr>
        <p:spPr>
          <a:xfrm>
            <a:off x="5627689" y="3221038"/>
            <a:ext cx="1317625" cy="0"/>
          </a:xfrm>
          <a:prstGeom prst="line">
            <a:avLst/>
          </a:prstGeom>
          <a:ln w="15875">
            <a:solidFill>
              <a:srgbClr val="DA0000"/>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28" name="文本框 49"/>
          <p:cNvSpPr txBox="1">
            <a:spLocks noChangeArrowheads="1"/>
          </p:cNvSpPr>
          <p:nvPr>
            <p:custDataLst>
              <p:tags r:id="rId8"/>
            </p:custDataLst>
          </p:nvPr>
        </p:nvSpPr>
        <p:spPr bwMode="auto">
          <a:xfrm>
            <a:off x="5803900" y="3263900"/>
            <a:ext cx="2738755"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l">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Easy operation, customizable interface</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a:p>
            <a:pPr algn="l">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Digital and intelligent control, Internet system design;</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p:txBody>
      </p:sp>
      <p:sp>
        <p:nvSpPr>
          <p:cNvPr id="30" name="文本框 50"/>
          <p:cNvSpPr txBox="1">
            <a:spLocks noChangeArrowheads="1"/>
          </p:cNvSpPr>
          <p:nvPr>
            <p:custDataLst>
              <p:tags r:id="rId9"/>
            </p:custDataLst>
          </p:nvPr>
        </p:nvSpPr>
        <p:spPr bwMode="auto">
          <a:xfrm>
            <a:off x="5666740" y="2961005"/>
            <a:ext cx="1779270" cy="245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r>
              <a:rPr lang="en-US" altLang="zh-CN" sz="1000" dirty="0">
                <a:latin typeface="方正屏显雅宋简体" panose="02010600010101010101" charset="-122"/>
                <a:ea typeface="方正屏显雅宋简体" panose="02010600010101010101" charset="-122"/>
              </a:rPr>
              <a:t>intelligent control</a:t>
            </a:r>
            <a:endParaRPr lang="en-US" altLang="zh-CN" sz="1000" dirty="0">
              <a:latin typeface="方正屏显雅宋简体" panose="02010600010101010101" charset="-122"/>
              <a:ea typeface="方正屏显雅宋简体" panose="02010600010101010101" charset="-122"/>
            </a:endParaRPr>
          </a:p>
        </p:txBody>
      </p:sp>
      <p:cxnSp>
        <p:nvCxnSpPr>
          <p:cNvPr id="31" name="直接连接符 30"/>
          <p:cNvCxnSpPr/>
          <p:nvPr>
            <p:custDataLst>
              <p:tags r:id="rId10"/>
            </p:custDataLst>
          </p:nvPr>
        </p:nvCxnSpPr>
        <p:spPr>
          <a:xfrm>
            <a:off x="1428751" y="2697798"/>
            <a:ext cx="1968500" cy="0"/>
          </a:xfrm>
          <a:prstGeom prst="line">
            <a:avLst/>
          </a:prstGeom>
          <a:ln w="15875">
            <a:solidFill>
              <a:srgbClr val="DA0000"/>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32" name="文本框 59"/>
          <p:cNvSpPr txBox="1">
            <a:spLocks noChangeArrowheads="1"/>
          </p:cNvSpPr>
          <p:nvPr>
            <p:custDataLst>
              <p:tags r:id="rId11"/>
            </p:custDataLst>
          </p:nvPr>
        </p:nvSpPr>
        <p:spPr bwMode="auto">
          <a:xfrm>
            <a:off x="528320" y="2731135"/>
            <a:ext cx="290322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CPC's design of the center correction system</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High-precision design of power equipment and control systems</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p:txBody>
      </p:sp>
      <p:sp>
        <p:nvSpPr>
          <p:cNvPr id="33" name="文本框 60"/>
          <p:cNvSpPr txBox="1">
            <a:spLocks noChangeArrowheads="1"/>
          </p:cNvSpPr>
          <p:nvPr>
            <p:custDataLst>
              <p:tags r:id="rId12"/>
            </p:custDataLst>
          </p:nvPr>
        </p:nvSpPr>
        <p:spPr bwMode="auto">
          <a:xfrm>
            <a:off x="1206500" y="2414905"/>
            <a:ext cx="2259330" cy="245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r>
              <a:rPr lang="en-US" altLang="zh-CN" sz="1000" dirty="0">
                <a:latin typeface="方正屏显雅宋简体" panose="02010600010101010101" charset="-122"/>
                <a:ea typeface="方正屏显雅宋简体" panose="02010600010101010101" charset="-122"/>
              </a:rPr>
              <a:t>Aluminum coil control accuracy</a:t>
            </a:r>
            <a:endParaRPr lang="en-US" altLang="zh-CN" sz="1000" dirty="0">
              <a:latin typeface="方正屏显雅宋简体" panose="02010600010101010101" charset="-122"/>
              <a:ea typeface="方正屏显雅宋简体" panose="02010600010101010101" charset="-122"/>
            </a:endParaRPr>
          </a:p>
        </p:txBody>
      </p:sp>
      <p:cxnSp>
        <p:nvCxnSpPr>
          <p:cNvPr id="34" name="直接连接符 33"/>
          <p:cNvCxnSpPr/>
          <p:nvPr>
            <p:custDataLst>
              <p:tags r:id="rId13"/>
            </p:custDataLst>
          </p:nvPr>
        </p:nvCxnSpPr>
        <p:spPr>
          <a:xfrm>
            <a:off x="1000125" y="3667125"/>
            <a:ext cx="2533650" cy="0"/>
          </a:xfrm>
          <a:prstGeom prst="line">
            <a:avLst/>
          </a:prstGeom>
          <a:ln w="15875">
            <a:solidFill>
              <a:srgbClr val="DA0000"/>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35" name="文本框 63"/>
          <p:cNvSpPr txBox="1">
            <a:spLocks noChangeArrowheads="1"/>
          </p:cNvSpPr>
          <p:nvPr>
            <p:custDataLst>
              <p:tags r:id="rId14"/>
            </p:custDataLst>
          </p:nvPr>
        </p:nvSpPr>
        <p:spPr bwMode="auto">
          <a:xfrm>
            <a:off x="175260" y="3697605"/>
            <a:ext cx="3277235" cy="1014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Oven insulation and energy-saving performance</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Stability of temperature difference between the left and right panels</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a:p>
            <a:pPr algn="r">
              <a:lnSpc>
                <a:spcPct val="150000"/>
              </a:lnSpc>
            </a:pPr>
            <a:r>
              <a:rPr lang="en-US" altLang="zh-CN" sz="800" dirty="0">
                <a:solidFill>
                  <a:schemeClr val="tx1">
                    <a:lumMod val="50000"/>
                    <a:lumOff val="50000"/>
                  </a:schemeClr>
                </a:solidFill>
                <a:latin typeface="方正屏显雅宋简体" panose="02010600010101010101" charset="-122"/>
                <a:ea typeface="方正屏显雅宋简体" panose="02010600010101010101" charset="-122"/>
              </a:rPr>
              <a:t>Safety and energy-saving features of the heat energy recovery control system</a:t>
            </a:r>
            <a:endParaRPr lang="en-US" altLang="zh-CN" sz="800" dirty="0">
              <a:solidFill>
                <a:schemeClr val="tx1">
                  <a:lumMod val="50000"/>
                  <a:lumOff val="50000"/>
                </a:schemeClr>
              </a:solidFill>
              <a:latin typeface="方正屏显雅宋简体" panose="02010600010101010101" charset="-122"/>
              <a:ea typeface="方正屏显雅宋简体" panose="02010600010101010101" charset="-122"/>
            </a:endParaRPr>
          </a:p>
        </p:txBody>
      </p:sp>
      <p:sp>
        <p:nvSpPr>
          <p:cNvPr id="36" name="文本框 64"/>
          <p:cNvSpPr txBox="1">
            <a:spLocks noChangeArrowheads="1"/>
          </p:cNvSpPr>
          <p:nvPr>
            <p:custDataLst>
              <p:tags r:id="rId15"/>
            </p:custDataLst>
          </p:nvPr>
        </p:nvSpPr>
        <p:spPr bwMode="auto">
          <a:xfrm>
            <a:off x="889000" y="3393440"/>
            <a:ext cx="2576195" cy="245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charset="0"/>
                <a:ea typeface="宋体" panose="02010600030101010101" pitchFamily="2" charset="-122"/>
              </a:defRPr>
            </a:lvl9pPr>
          </a:lstStyle>
          <a:p>
            <a:pPr algn="r"/>
            <a:r>
              <a:rPr lang="en-US" altLang="zh-CN" sz="1000" dirty="0">
                <a:latin typeface="方正屏显雅宋简体" panose="02010600010101010101" charset="-122"/>
                <a:ea typeface="方正屏显雅宋简体" panose="02010600010101010101" charset="-122"/>
              </a:rPr>
              <a:t>Baking and heat energy recovery</a:t>
            </a:r>
            <a:endParaRPr lang="en-US" altLang="zh-CN" sz="1000" dirty="0">
              <a:latin typeface="方正屏显雅宋简体" panose="02010600010101010101" charset="-122"/>
              <a:ea typeface="方正屏显雅宋简体" panose="02010600010101010101" charset="-122"/>
            </a:endParaRPr>
          </a:p>
        </p:txBody>
      </p:sp>
      <p:pic>
        <p:nvPicPr>
          <p:cNvPr id="37" name="图片 36" descr="ArxHvVWcnG"/>
          <p:cNvPicPr>
            <a:picLocks noChangeAspect="1"/>
          </p:cNvPicPr>
          <p:nvPr/>
        </p:nvPicPr>
        <p:blipFill>
          <a:blip r:embed="rId16"/>
          <a:stretch>
            <a:fillRect/>
          </a:stretch>
        </p:blipFill>
        <p:spPr>
          <a:xfrm>
            <a:off x="3692525" y="1459230"/>
            <a:ext cx="1815465" cy="2513965"/>
          </a:xfrm>
          <a:prstGeom prst="rect">
            <a:avLst/>
          </a:prstGeom>
        </p:spPr>
      </p:pic>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0-#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0-#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31"/>
                                        </p:tgtEl>
                                        <p:attrNameLst>
                                          <p:attrName>style.visibility</p:attrName>
                                        </p:attrNameLst>
                                      </p:cBhvr>
                                      <p:to>
                                        <p:strVal val="visible"/>
                                      </p:to>
                                    </p:set>
                                    <p:anim calcmode="lin" valueType="num">
                                      <p:cBhvr additive="base">
                                        <p:cTn id="25" dur="500" fill="hold"/>
                                        <p:tgtEl>
                                          <p:spTgt spid="31"/>
                                        </p:tgtEl>
                                        <p:attrNameLst>
                                          <p:attrName>ppt_x</p:attrName>
                                        </p:attrNameLst>
                                      </p:cBhvr>
                                      <p:tavLst>
                                        <p:tav tm="0">
                                          <p:val>
                                            <p:strVal val="0-#ppt_w/2"/>
                                          </p:val>
                                        </p:tav>
                                        <p:tav tm="100000">
                                          <p:val>
                                            <p:strVal val="#ppt_x"/>
                                          </p:val>
                                        </p:tav>
                                      </p:tavLst>
                                    </p:anim>
                                    <p:anim calcmode="lin" valueType="num">
                                      <p:cBhvr additive="base">
                                        <p:cTn id="26" dur="500" fill="hold"/>
                                        <p:tgtEl>
                                          <p:spTgt spid="31"/>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2"/>
                                        </p:tgtEl>
                                        <p:attrNameLst>
                                          <p:attrName>style.visibility</p:attrName>
                                        </p:attrNameLst>
                                      </p:cBhvr>
                                      <p:to>
                                        <p:strVal val="visible"/>
                                      </p:to>
                                    </p:set>
                                    <p:anim calcmode="lin" valueType="num">
                                      <p:cBhvr additive="base">
                                        <p:cTn id="29" dur="500" fill="hold"/>
                                        <p:tgtEl>
                                          <p:spTgt spid="32"/>
                                        </p:tgtEl>
                                        <p:attrNameLst>
                                          <p:attrName>ppt_x</p:attrName>
                                        </p:attrNameLst>
                                      </p:cBhvr>
                                      <p:tavLst>
                                        <p:tav tm="0">
                                          <p:val>
                                            <p:strVal val="0-#ppt_w/2"/>
                                          </p:val>
                                        </p:tav>
                                        <p:tav tm="100000">
                                          <p:val>
                                            <p:strVal val="#ppt_x"/>
                                          </p:val>
                                        </p:tav>
                                      </p:tavLst>
                                    </p:anim>
                                    <p:anim calcmode="lin" valueType="num">
                                      <p:cBhvr additive="base">
                                        <p:cTn id="30" dur="500" fill="hold"/>
                                        <p:tgtEl>
                                          <p:spTgt spid="32"/>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33"/>
                                        </p:tgtEl>
                                        <p:attrNameLst>
                                          <p:attrName>style.visibility</p:attrName>
                                        </p:attrNameLst>
                                      </p:cBhvr>
                                      <p:to>
                                        <p:strVal val="visible"/>
                                      </p:to>
                                    </p:set>
                                    <p:anim calcmode="lin" valueType="num">
                                      <p:cBhvr additive="base">
                                        <p:cTn id="33" dur="500" fill="hold"/>
                                        <p:tgtEl>
                                          <p:spTgt spid="33"/>
                                        </p:tgtEl>
                                        <p:attrNameLst>
                                          <p:attrName>ppt_x</p:attrName>
                                        </p:attrNameLst>
                                      </p:cBhvr>
                                      <p:tavLst>
                                        <p:tav tm="0">
                                          <p:val>
                                            <p:strVal val="0-#ppt_w/2"/>
                                          </p:val>
                                        </p:tav>
                                        <p:tav tm="100000">
                                          <p:val>
                                            <p:strVal val="#ppt_x"/>
                                          </p:val>
                                        </p:tav>
                                      </p:tavLst>
                                    </p:anim>
                                    <p:anim calcmode="lin" valueType="num">
                                      <p:cBhvr additive="base">
                                        <p:cTn id="34" dur="500" fill="hold"/>
                                        <p:tgtEl>
                                          <p:spTgt spid="33"/>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34"/>
                                        </p:tgtEl>
                                        <p:attrNameLst>
                                          <p:attrName>style.visibility</p:attrName>
                                        </p:attrNameLst>
                                      </p:cBhvr>
                                      <p:to>
                                        <p:strVal val="visible"/>
                                      </p:to>
                                    </p:set>
                                    <p:anim calcmode="lin" valueType="num">
                                      <p:cBhvr additive="base">
                                        <p:cTn id="37" dur="500" fill="hold"/>
                                        <p:tgtEl>
                                          <p:spTgt spid="34"/>
                                        </p:tgtEl>
                                        <p:attrNameLst>
                                          <p:attrName>ppt_x</p:attrName>
                                        </p:attrNameLst>
                                      </p:cBhvr>
                                      <p:tavLst>
                                        <p:tav tm="0">
                                          <p:val>
                                            <p:strVal val="0-#ppt_w/2"/>
                                          </p:val>
                                        </p:tav>
                                        <p:tav tm="100000">
                                          <p:val>
                                            <p:strVal val="#ppt_x"/>
                                          </p:val>
                                        </p:tav>
                                      </p:tavLst>
                                    </p:anim>
                                    <p:anim calcmode="lin" valueType="num">
                                      <p:cBhvr additive="base">
                                        <p:cTn id="38" dur="500" fill="hold"/>
                                        <p:tgtEl>
                                          <p:spTgt spid="34"/>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35"/>
                                        </p:tgtEl>
                                        <p:attrNameLst>
                                          <p:attrName>style.visibility</p:attrName>
                                        </p:attrNameLst>
                                      </p:cBhvr>
                                      <p:to>
                                        <p:strVal val="visible"/>
                                      </p:to>
                                    </p:set>
                                    <p:anim calcmode="lin" valueType="num">
                                      <p:cBhvr additive="base">
                                        <p:cTn id="41" dur="500" fill="hold"/>
                                        <p:tgtEl>
                                          <p:spTgt spid="35"/>
                                        </p:tgtEl>
                                        <p:attrNameLst>
                                          <p:attrName>ppt_x</p:attrName>
                                        </p:attrNameLst>
                                      </p:cBhvr>
                                      <p:tavLst>
                                        <p:tav tm="0">
                                          <p:val>
                                            <p:strVal val="0-#ppt_w/2"/>
                                          </p:val>
                                        </p:tav>
                                        <p:tav tm="100000">
                                          <p:val>
                                            <p:strVal val="#ppt_x"/>
                                          </p:val>
                                        </p:tav>
                                      </p:tavLst>
                                    </p:anim>
                                    <p:anim calcmode="lin" valueType="num">
                                      <p:cBhvr additive="base">
                                        <p:cTn id="42" dur="500" fill="hold"/>
                                        <p:tgtEl>
                                          <p:spTgt spid="35"/>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36"/>
                                        </p:tgtEl>
                                        <p:attrNameLst>
                                          <p:attrName>style.visibility</p:attrName>
                                        </p:attrNameLst>
                                      </p:cBhvr>
                                      <p:to>
                                        <p:strVal val="visible"/>
                                      </p:to>
                                    </p:set>
                                    <p:anim calcmode="lin" valueType="num">
                                      <p:cBhvr additive="base">
                                        <p:cTn id="45" dur="500" fill="hold"/>
                                        <p:tgtEl>
                                          <p:spTgt spid="36"/>
                                        </p:tgtEl>
                                        <p:attrNameLst>
                                          <p:attrName>ppt_x</p:attrName>
                                        </p:attrNameLst>
                                      </p:cBhvr>
                                      <p:tavLst>
                                        <p:tav tm="0">
                                          <p:val>
                                            <p:strVal val="0-#ppt_w/2"/>
                                          </p:val>
                                        </p:tav>
                                        <p:tav tm="100000">
                                          <p:val>
                                            <p:strVal val="#ppt_x"/>
                                          </p:val>
                                        </p:tav>
                                      </p:tavLst>
                                    </p:anim>
                                    <p:anim calcmode="lin" valueType="num">
                                      <p:cBhvr additive="base">
                                        <p:cTn id="46" dur="500" fill="hold"/>
                                        <p:tgtEl>
                                          <p:spTgt spid="36"/>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1+#ppt_w/2"/>
                                          </p:val>
                                        </p:tav>
                                        <p:tav tm="100000">
                                          <p:val>
                                            <p:strVal val="#ppt_x"/>
                                          </p:val>
                                        </p:tav>
                                      </p:tavLst>
                                    </p:anim>
                                    <p:anim calcmode="lin" valueType="num">
                                      <p:cBhvr additive="base">
                                        <p:cTn id="50" dur="500" fill="hold"/>
                                        <p:tgtEl>
                                          <p:spTgt spid="9"/>
                                        </p:tgtEl>
                                        <p:attrNameLst>
                                          <p:attrName>ppt_y</p:attrName>
                                        </p:attrNameLst>
                                      </p:cBhvr>
                                      <p:tavLst>
                                        <p:tav tm="0">
                                          <p:val>
                                            <p:strVal val="#ppt_y"/>
                                          </p:val>
                                        </p:tav>
                                        <p:tav tm="100000">
                                          <p:val>
                                            <p:strVal val="#ppt_y"/>
                                          </p:val>
                                        </p:tav>
                                      </p:tavLst>
                                    </p:anim>
                                  </p:childTnLst>
                                </p:cTn>
                              </p:par>
                              <p:par>
                                <p:cTn id="51" presetID="2" presetClass="entr" presetSubtype="2" fill="hold" grpId="0" nodeType="with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500" fill="hold"/>
                                        <p:tgtEl>
                                          <p:spTgt spid="18"/>
                                        </p:tgtEl>
                                        <p:attrNameLst>
                                          <p:attrName>ppt_x</p:attrName>
                                        </p:attrNameLst>
                                      </p:cBhvr>
                                      <p:tavLst>
                                        <p:tav tm="0">
                                          <p:val>
                                            <p:strVal val="1+#ppt_w/2"/>
                                          </p:val>
                                        </p:tav>
                                        <p:tav tm="100000">
                                          <p:val>
                                            <p:strVal val="#ppt_x"/>
                                          </p:val>
                                        </p:tav>
                                      </p:tavLst>
                                    </p:anim>
                                    <p:anim calcmode="lin" valueType="num">
                                      <p:cBhvr additive="base">
                                        <p:cTn id="54" dur="500" fill="hold"/>
                                        <p:tgtEl>
                                          <p:spTgt spid="18"/>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26"/>
                                        </p:tgtEl>
                                        <p:attrNameLst>
                                          <p:attrName>style.visibility</p:attrName>
                                        </p:attrNameLst>
                                      </p:cBhvr>
                                      <p:to>
                                        <p:strVal val="visible"/>
                                      </p:to>
                                    </p:set>
                                    <p:anim calcmode="lin" valueType="num">
                                      <p:cBhvr additive="base">
                                        <p:cTn id="57" dur="500" fill="hold"/>
                                        <p:tgtEl>
                                          <p:spTgt spid="26"/>
                                        </p:tgtEl>
                                        <p:attrNameLst>
                                          <p:attrName>ppt_x</p:attrName>
                                        </p:attrNameLst>
                                      </p:cBhvr>
                                      <p:tavLst>
                                        <p:tav tm="0">
                                          <p:val>
                                            <p:strVal val="1+#ppt_w/2"/>
                                          </p:val>
                                        </p:tav>
                                        <p:tav tm="100000">
                                          <p:val>
                                            <p:strVal val="#ppt_x"/>
                                          </p:val>
                                        </p:tav>
                                      </p:tavLst>
                                    </p:anim>
                                    <p:anim calcmode="lin" valueType="num">
                                      <p:cBhvr additive="base">
                                        <p:cTn id="58" dur="500" fill="hold"/>
                                        <p:tgtEl>
                                          <p:spTgt spid="26"/>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stCondLst>
                                    <p:cond delay="0"/>
                                  </p:stCondLst>
                                  <p:childTnLst>
                                    <p:set>
                                      <p:cBhvr>
                                        <p:cTn id="60" dur="1" fill="hold">
                                          <p:stCondLst>
                                            <p:cond delay="0"/>
                                          </p:stCondLst>
                                        </p:cTn>
                                        <p:tgtEl>
                                          <p:spTgt spid="27"/>
                                        </p:tgtEl>
                                        <p:attrNameLst>
                                          <p:attrName>style.visibility</p:attrName>
                                        </p:attrNameLst>
                                      </p:cBhvr>
                                      <p:to>
                                        <p:strVal val="visible"/>
                                      </p:to>
                                    </p:set>
                                    <p:anim calcmode="lin" valueType="num">
                                      <p:cBhvr additive="base">
                                        <p:cTn id="61" dur="500" fill="hold"/>
                                        <p:tgtEl>
                                          <p:spTgt spid="27"/>
                                        </p:tgtEl>
                                        <p:attrNameLst>
                                          <p:attrName>ppt_x</p:attrName>
                                        </p:attrNameLst>
                                      </p:cBhvr>
                                      <p:tavLst>
                                        <p:tav tm="0">
                                          <p:val>
                                            <p:strVal val="1+#ppt_w/2"/>
                                          </p:val>
                                        </p:tav>
                                        <p:tav tm="100000">
                                          <p:val>
                                            <p:strVal val="#ppt_x"/>
                                          </p:val>
                                        </p:tav>
                                      </p:tavLst>
                                    </p:anim>
                                    <p:anim calcmode="lin" valueType="num">
                                      <p:cBhvr additive="base">
                                        <p:cTn id="62" dur="500" fill="hold"/>
                                        <p:tgtEl>
                                          <p:spTgt spid="27"/>
                                        </p:tgtEl>
                                        <p:attrNameLst>
                                          <p:attrName>ppt_y</p:attrName>
                                        </p:attrNameLst>
                                      </p:cBhvr>
                                      <p:tavLst>
                                        <p:tav tm="0">
                                          <p:val>
                                            <p:strVal val="#ppt_y"/>
                                          </p:val>
                                        </p:tav>
                                        <p:tav tm="100000">
                                          <p:val>
                                            <p:strVal val="#ppt_y"/>
                                          </p:val>
                                        </p:tav>
                                      </p:tavLst>
                                    </p:anim>
                                  </p:childTnLst>
                                </p:cTn>
                              </p:par>
                              <p:par>
                                <p:cTn id="63" presetID="2" presetClass="entr" presetSubtype="2" fill="hold" grpId="0" nodeType="withEffect">
                                  <p:stCondLst>
                                    <p:cond delay="0"/>
                                  </p:stCondLst>
                                  <p:childTnLst>
                                    <p:set>
                                      <p:cBhvr>
                                        <p:cTn id="64" dur="1" fill="hold">
                                          <p:stCondLst>
                                            <p:cond delay="0"/>
                                          </p:stCondLst>
                                        </p:cTn>
                                        <p:tgtEl>
                                          <p:spTgt spid="28"/>
                                        </p:tgtEl>
                                        <p:attrNameLst>
                                          <p:attrName>style.visibility</p:attrName>
                                        </p:attrNameLst>
                                      </p:cBhvr>
                                      <p:to>
                                        <p:strVal val="visible"/>
                                      </p:to>
                                    </p:set>
                                    <p:anim calcmode="lin" valueType="num">
                                      <p:cBhvr additive="base">
                                        <p:cTn id="65" dur="500" fill="hold"/>
                                        <p:tgtEl>
                                          <p:spTgt spid="28"/>
                                        </p:tgtEl>
                                        <p:attrNameLst>
                                          <p:attrName>ppt_x</p:attrName>
                                        </p:attrNameLst>
                                      </p:cBhvr>
                                      <p:tavLst>
                                        <p:tav tm="0">
                                          <p:val>
                                            <p:strVal val="1+#ppt_w/2"/>
                                          </p:val>
                                        </p:tav>
                                        <p:tav tm="100000">
                                          <p:val>
                                            <p:strVal val="#ppt_x"/>
                                          </p:val>
                                        </p:tav>
                                      </p:tavLst>
                                    </p:anim>
                                    <p:anim calcmode="lin" valueType="num">
                                      <p:cBhvr additive="base">
                                        <p:cTn id="66" dur="500" fill="hold"/>
                                        <p:tgtEl>
                                          <p:spTgt spid="28"/>
                                        </p:tgtEl>
                                        <p:attrNameLst>
                                          <p:attrName>ppt_y</p:attrName>
                                        </p:attrNameLst>
                                      </p:cBhvr>
                                      <p:tavLst>
                                        <p:tav tm="0">
                                          <p:val>
                                            <p:strVal val="#ppt_y"/>
                                          </p:val>
                                        </p:tav>
                                        <p:tav tm="100000">
                                          <p:val>
                                            <p:strVal val="#ppt_y"/>
                                          </p:val>
                                        </p:tav>
                                      </p:tavLst>
                                    </p:anim>
                                  </p:childTnLst>
                                </p:cTn>
                              </p:par>
                              <p:par>
                                <p:cTn id="67" presetID="2" presetClass="entr" presetSubtype="2" fill="hold" grpId="0" nodeType="withEffect">
                                  <p:stCondLst>
                                    <p:cond delay="0"/>
                                  </p:stCondLst>
                                  <p:childTnLst>
                                    <p:set>
                                      <p:cBhvr>
                                        <p:cTn id="68" dur="1" fill="hold">
                                          <p:stCondLst>
                                            <p:cond delay="0"/>
                                          </p:stCondLst>
                                        </p:cTn>
                                        <p:tgtEl>
                                          <p:spTgt spid="30"/>
                                        </p:tgtEl>
                                        <p:attrNameLst>
                                          <p:attrName>style.visibility</p:attrName>
                                        </p:attrNameLst>
                                      </p:cBhvr>
                                      <p:to>
                                        <p:strVal val="visible"/>
                                      </p:to>
                                    </p:set>
                                    <p:anim calcmode="lin" valueType="num">
                                      <p:cBhvr additive="base">
                                        <p:cTn id="69" dur="500" fill="hold"/>
                                        <p:tgtEl>
                                          <p:spTgt spid="30"/>
                                        </p:tgtEl>
                                        <p:attrNameLst>
                                          <p:attrName>ppt_x</p:attrName>
                                        </p:attrNameLst>
                                      </p:cBhvr>
                                      <p:tavLst>
                                        <p:tav tm="0">
                                          <p:val>
                                            <p:strVal val="1+#ppt_w/2"/>
                                          </p:val>
                                        </p:tav>
                                        <p:tav tm="100000">
                                          <p:val>
                                            <p:strVal val="#ppt_x"/>
                                          </p:val>
                                        </p:tav>
                                      </p:tavLst>
                                    </p:anim>
                                    <p:anim calcmode="lin" valueType="num">
                                      <p:cBhvr additive="base">
                                        <p:cTn id="70" dur="500" fill="hold"/>
                                        <p:tgtEl>
                                          <p:spTgt spid="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8" grpId="0"/>
      <p:bldP spid="26" grpId="0"/>
      <p:bldP spid="28" grpId="0"/>
      <p:bldP spid="30" grpId="0"/>
      <p:bldP spid="32" grpId="0"/>
      <p:bldP spid="33" grpId="0"/>
      <p:bldP spid="35" grpId="0"/>
      <p:bldP spid="3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8528050" cy="521970"/>
            <a:chOff x="0" y="236200"/>
            <a:chExt cx="8528050" cy="52197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7239635" cy="521970"/>
            </a:xfrm>
            <a:prstGeom prst="rect">
              <a:avLst/>
            </a:prstGeom>
          </p:spPr>
          <p:txBody>
            <a:bodyPr wrap="square">
              <a:spAutoFit/>
            </a:bodyPr>
            <a:lstStyle/>
            <a:p>
              <a:pPr algn="l">
                <a:buClrTx/>
                <a:buSzTx/>
                <a:buFontTx/>
              </a:pPr>
              <a:r>
                <a:rPr lang="zh-CN" altLang="en-US" sz="1400" b="1" dirty="0">
                  <a:latin typeface="方正屏显雅宋简体" panose="02010600010101010101" charset="-122"/>
                  <a:ea typeface="方正屏显雅宋简体" panose="02010600010101010101" charset="-122"/>
                </a:rPr>
                <a:t>Intelligent aluminum coil cleaning and coating production line </a:t>
              </a:r>
              <a:endParaRPr lang="zh-CN" altLang="en-US" sz="1400" b="1" dirty="0">
                <a:latin typeface="方正屏显雅宋简体" panose="02010600010101010101" charset="-122"/>
                <a:ea typeface="方正屏显雅宋简体" panose="02010600010101010101" charset="-122"/>
              </a:endParaRPr>
            </a:p>
            <a:p>
              <a:pPr algn="l">
                <a:buClrTx/>
                <a:buSzTx/>
                <a:buFontTx/>
              </a:pPr>
              <a:r>
                <a:rPr lang="zh-CN" altLang="en-US" sz="1400" b="1" dirty="0">
                  <a:latin typeface="方正屏显雅宋简体" panose="02010600010101010101" charset="-122"/>
                  <a:ea typeface="方正屏显雅宋简体" panose="02010600010101010101" charset="-122"/>
                </a:rPr>
                <a:t>-Energy</a:t>
              </a:r>
              <a:r>
                <a:rPr lang="en-US" altLang="zh-CN" sz="1400" b="1" dirty="0">
                  <a:latin typeface="方正屏显雅宋简体" panose="02010600010101010101" charset="-122"/>
                  <a:ea typeface="方正屏显雅宋简体" panose="02010600010101010101" charset="-122"/>
                </a:rPr>
                <a:t> </a:t>
              </a:r>
              <a:r>
                <a:rPr lang="zh-CN" altLang="en-US" sz="1400" b="1" dirty="0">
                  <a:latin typeface="方正屏显雅宋简体" panose="02010600010101010101" charset="-122"/>
                  <a:ea typeface="方正屏显雅宋简体" panose="02010600010101010101" charset="-122"/>
                </a:rPr>
                <a:t>saving and highly efficient</a:t>
              </a:r>
              <a:endParaRPr lang="zh-CN" altLang="en-US"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3" name="图片 2" descr="CCL-2"/>
          <p:cNvPicPr>
            <a:picLocks noChangeAspect="1"/>
          </p:cNvPicPr>
          <p:nvPr/>
        </p:nvPicPr>
        <p:blipFill>
          <a:blip r:embed="rId1"/>
          <a:srcRect b="22543"/>
          <a:stretch>
            <a:fillRect/>
          </a:stretch>
        </p:blipFill>
        <p:spPr>
          <a:xfrm>
            <a:off x="1022350" y="812800"/>
            <a:ext cx="6858000" cy="398399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726430" cy="306705"/>
            <a:chOff x="0" y="236200"/>
            <a:chExt cx="5726430"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4438015" cy="306705"/>
            </a:xfrm>
            <a:prstGeom prst="rect">
              <a:avLst/>
            </a:prstGeom>
          </p:spPr>
          <p:txBody>
            <a:bodyPr wrap="square">
              <a:spAutoFit/>
            </a:bodyPr>
            <a:lstStyle/>
            <a:p>
              <a:pPr algn="l">
                <a:buClrTx/>
                <a:buSzTx/>
                <a:buFontTx/>
              </a:pPr>
              <a:r>
                <a:rPr lang="zh-CN" altLang="en-US" sz="1400" b="1" dirty="0">
                  <a:latin typeface="方正屏显雅宋简体" panose="02010600010101010101" charset="-122"/>
                  <a:ea typeface="方正屏显雅宋简体" panose="02010600010101010101" charset="-122"/>
                </a:rPr>
                <a:t>Introduction to Production Line Process</a:t>
              </a:r>
              <a:endParaRPr lang="zh-CN" altLang="en-US"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4" name="文本框 3"/>
          <p:cNvSpPr txBox="1"/>
          <p:nvPr/>
        </p:nvSpPr>
        <p:spPr>
          <a:xfrm>
            <a:off x="485775" y="3387725"/>
            <a:ext cx="8248650" cy="1599565"/>
          </a:xfrm>
          <a:prstGeom prst="rect">
            <a:avLst/>
          </a:prstGeom>
          <a:noFill/>
        </p:spPr>
        <p:txBody>
          <a:bodyPr wrap="square" rtlCol="0">
            <a:spAutoFit/>
          </a:bodyPr>
          <a:p>
            <a:pPr marL="171450" marR="0" lvl="0" indent="-171450" algn="just" defTabSz="914400" rtl="0" eaLnBrk="0" fontAlgn="base" latinLnBrk="0" hangingPunct="0">
              <a:lnSpc>
                <a:spcPct val="140000"/>
              </a:lnSpc>
              <a:spcBef>
                <a:spcPct val="0"/>
              </a:spcBef>
              <a:spcAft>
                <a:spcPts val="600"/>
              </a:spcAft>
              <a:buClrTx/>
              <a:buSzTx/>
              <a:buFont typeface="Wingdings" panose="05000000000000000000" charset="0"/>
              <a:buChar char="n"/>
              <a:defRPr/>
            </a:pP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Unrolling (using two machines)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Shearing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Bonding (with adhesive)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Storage rack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CPC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Alkali washing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Brushing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Alkali washing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Water washing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Brushing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Water washing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Pure water cleaning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CPC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Drying (RTO heat energy reuse)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Passivation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Drying (RTO heat supply)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Cooling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CPC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Painting 1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Roasting (RTO heat supply)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Air cooling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Water cooling roller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CPC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Painting 2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Roasting (RTO heat supply)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Air cooling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Water cooling roller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CPC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Storage rack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Deviation correction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Traction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Cold laminating film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Shearing </a:t>
            </a:r>
            <a:r>
              <a:rPr lang="en-US" altLang="en-US"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a:t>
            </a:r>
            <a:r>
              <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rPr>
              <a:t> Coiling (EPC deviation correction)</a:t>
            </a:r>
            <a:endParaRPr lang="en-US" altLang="zh-CN" sz="1000" kern="100" noProof="0" dirty="0">
              <a:ln>
                <a:noFill/>
              </a:ln>
              <a:effectLst/>
              <a:uLnTx/>
              <a:uFillTx/>
              <a:latin typeface="方正屏显雅宋简体" panose="02010600010101010101" charset="-122"/>
              <a:ea typeface="方正屏显雅宋简体" panose="02010600010101010101" charset="-122"/>
              <a:cs typeface="方正屏显雅宋简体" panose="02010600010101010101" charset="-122"/>
              <a:sym typeface="+mn-ea"/>
            </a:endParaRPr>
          </a:p>
        </p:txBody>
      </p:sp>
      <p:pic>
        <p:nvPicPr>
          <p:cNvPr id="6" name="图片 5" descr="F:/E/工作03工台/方案/lg/20241222 重庆厚板线/微信图片_20250505092322.png微信图片_20250505092322"/>
          <p:cNvPicPr>
            <a:picLocks noChangeAspect="1"/>
          </p:cNvPicPr>
          <p:nvPr/>
        </p:nvPicPr>
        <p:blipFill>
          <a:blip r:embed="rId1"/>
          <a:srcRect t="94" b="94"/>
          <a:stretch>
            <a:fillRect/>
          </a:stretch>
        </p:blipFill>
        <p:spPr>
          <a:xfrm>
            <a:off x="334645" y="826135"/>
            <a:ext cx="8474710" cy="23952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578475" cy="306705"/>
            <a:chOff x="0" y="236200"/>
            <a:chExt cx="5578475"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4290060" cy="306705"/>
            </a:xfrm>
            <a:prstGeom prst="rect">
              <a:avLst/>
            </a:prstGeom>
          </p:spPr>
          <p:txBody>
            <a:bodyPr wrap="square">
              <a:spAutoFit/>
            </a:bodyPr>
            <a:lstStyle/>
            <a:p>
              <a:pPr algn="l">
                <a:buClrTx/>
                <a:buSzTx/>
                <a:buFontTx/>
              </a:pPr>
              <a:r>
                <a:rPr lang="zh-CN" altLang="en-US" sz="1400" b="1" dirty="0">
                  <a:latin typeface="方正屏显雅宋简体" panose="02010600010101010101" charset="-122"/>
                  <a:ea typeface="方正屏显雅宋简体" panose="02010600010101010101" charset="-122"/>
                </a:rPr>
                <a:t>Patents related to the production line</a:t>
              </a:r>
              <a:endParaRPr lang="zh-CN" altLang="en-US"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aphicFrame>
        <p:nvGraphicFramePr>
          <p:cNvPr id="10" name="表格 9"/>
          <p:cNvGraphicFramePr/>
          <p:nvPr>
            <p:custDataLst>
              <p:tags r:id="rId1"/>
            </p:custDataLst>
          </p:nvPr>
        </p:nvGraphicFramePr>
        <p:xfrm>
          <a:off x="313055" y="538480"/>
          <a:ext cx="8597265" cy="4523740"/>
        </p:xfrm>
        <a:graphic>
          <a:graphicData uri="http://schemas.openxmlformats.org/drawingml/2006/table">
            <a:tbl>
              <a:tblPr firstRow="1" bandRow="1">
                <a:tableStyleId>{073A0DAA-6AF3-43AB-8588-CEC1D06C72B9}</a:tableStyleId>
              </a:tblPr>
              <a:tblGrid>
                <a:gridCol w="1869440"/>
                <a:gridCol w="1356995"/>
                <a:gridCol w="894715"/>
                <a:gridCol w="742950"/>
                <a:gridCol w="3733165"/>
              </a:tblGrid>
              <a:tr h="220980">
                <a:tc>
                  <a:txBody>
                    <a:bodyPr/>
                    <a:p>
                      <a:pPr marL="0" indent="0" algn="ctr">
                        <a:spcBef>
                          <a:spcPts val="500"/>
                        </a:spcBef>
                        <a:spcAft>
                          <a:spcPts val="500"/>
                        </a:spcAft>
                      </a:pPr>
                      <a:r>
                        <a:rPr lang="en-US" altLang="zh-CN" sz="800" b="1">
                          <a:solidFill>
                            <a:srgbClr val="FFFFFF"/>
                          </a:solidFill>
                          <a:latin typeface="Times New Roman" panose="02020603050405020304"/>
                          <a:ea typeface="Times New Roman" panose="02020603050405020304"/>
                        </a:rPr>
                        <a:t>patent name</a:t>
                      </a:r>
                      <a:endParaRPr lang="en-US" altLang="zh-CN" sz="800" b="1">
                        <a:solidFill>
                          <a:srgbClr val="FFFFFF"/>
                        </a:solidFill>
                        <a:latin typeface="Times New Roman" panose="02020603050405020304"/>
                        <a:ea typeface="Times New Roman" panose="02020603050405020304"/>
                      </a:endParaRPr>
                    </a:p>
                  </a:txBody>
                  <a:tcPr marL="68580" marR="68580" marT="0" marB="0" anchor="ctr" anchorCtr="0">
                    <a:solidFill>
                      <a:srgbClr val="2E75B6"/>
                    </a:solidFill>
                  </a:tcPr>
                </a:tc>
                <a:tc>
                  <a:txBody>
                    <a:bodyPr/>
                    <a:p>
                      <a:pPr marL="0" indent="0" algn="ctr">
                        <a:spcBef>
                          <a:spcPts val="500"/>
                        </a:spcBef>
                        <a:spcAft>
                          <a:spcPts val="500"/>
                        </a:spcAft>
                      </a:pPr>
                      <a:r>
                        <a:rPr lang="en-US" altLang="zh-CN" sz="800" b="1">
                          <a:solidFill>
                            <a:srgbClr val="FFFFFF"/>
                          </a:solidFill>
                          <a:latin typeface="Times New Roman" panose="02020603050405020304"/>
                          <a:ea typeface="Times New Roman" panose="02020603050405020304"/>
                        </a:rPr>
                        <a:t>Patent No./Application No.</a:t>
                      </a:r>
                      <a:endParaRPr lang="en-US" altLang="zh-CN" sz="800" b="1">
                        <a:solidFill>
                          <a:srgbClr val="FFFFFF"/>
                        </a:solidFill>
                        <a:latin typeface="Times New Roman" panose="02020603050405020304"/>
                        <a:ea typeface="Times New Roman" panose="02020603050405020304"/>
                      </a:endParaRPr>
                    </a:p>
                  </a:txBody>
                  <a:tcPr marL="68580" marR="68580" marT="0" marB="0" anchor="ctr" anchorCtr="0">
                    <a:solidFill>
                      <a:srgbClr val="2E75B6"/>
                    </a:solidFill>
                  </a:tcPr>
                </a:tc>
                <a:tc>
                  <a:txBody>
                    <a:bodyPr/>
                    <a:p>
                      <a:pPr marL="0" indent="0" algn="ctr">
                        <a:spcBef>
                          <a:spcPts val="500"/>
                        </a:spcBef>
                        <a:spcAft>
                          <a:spcPts val="500"/>
                        </a:spcAft>
                      </a:pPr>
                      <a:r>
                        <a:rPr lang="en-US" altLang="zh-CN" sz="800" b="1">
                          <a:solidFill>
                            <a:srgbClr val="FFFFFF"/>
                          </a:solidFill>
                          <a:latin typeface="Times New Roman" panose="02020603050405020304"/>
                          <a:ea typeface="Times New Roman" panose="02020603050405020304"/>
                        </a:rPr>
                        <a:t>class</a:t>
                      </a:r>
                      <a:endParaRPr lang="en-US" altLang="zh-CN" sz="800" b="1">
                        <a:solidFill>
                          <a:srgbClr val="FFFFFF"/>
                        </a:solidFill>
                        <a:latin typeface="Times New Roman" panose="02020603050405020304"/>
                        <a:ea typeface="Times New Roman" panose="02020603050405020304"/>
                      </a:endParaRPr>
                    </a:p>
                  </a:txBody>
                  <a:tcPr marL="68580" marR="68580" marT="0" marB="0" anchor="ctr" anchorCtr="0">
                    <a:solidFill>
                      <a:srgbClr val="2E75B6"/>
                    </a:solidFill>
                  </a:tcPr>
                </a:tc>
                <a:tc>
                  <a:txBody>
                    <a:bodyPr/>
                    <a:p>
                      <a:pPr marL="0" indent="0" algn="ctr">
                        <a:spcBef>
                          <a:spcPts val="500"/>
                        </a:spcBef>
                        <a:spcAft>
                          <a:spcPts val="500"/>
                        </a:spcAft>
                      </a:pPr>
                      <a:r>
                        <a:rPr lang="en-US" altLang="zh-CN" sz="800" b="1">
                          <a:solidFill>
                            <a:srgbClr val="FFFFFF"/>
                          </a:solidFill>
                          <a:latin typeface="Times New Roman" panose="02020603050405020304"/>
                          <a:ea typeface="Times New Roman" panose="02020603050405020304"/>
                        </a:rPr>
                        <a:t>state</a:t>
                      </a:r>
                      <a:endParaRPr lang="en-US" altLang="zh-CN" sz="800" b="1">
                        <a:solidFill>
                          <a:srgbClr val="FFFFFF"/>
                        </a:solidFill>
                        <a:latin typeface="Times New Roman" panose="02020603050405020304"/>
                        <a:ea typeface="Times New Roman" panose="02020603050405020304"/>
                      </a:endParaRPr>
                    </a:p>
                  </a:txBody>
                  <a:tcPr marL="68580" marR="68580" marT="0" marB="0" anchor="ctr" anchorCtr="0">
                    <a:solidFill>
                      <a:srgbClr val="2E75B6"/>
                    </a:solidFill>
                  </a:tcPr>
                </a:tc>
                <a:tc>
                  <a:txBody>
                    <a:bodyPr/>
                    <a:p>
                      <a:pPr marL="0" indent="0" algn="ctr">
                        <a:spcBef>
                          <a:spcPts val="500"/>
                        </a:spcBef>
                        <a:spcAft>
                          <a:spcPts val="500"/>
                        </a:spcAft>
                      </a:pPr>
                      <a:r>
                        <a:rPr lang="en-US" altLang="zh-CN" sz="800" b="1">
                          <a:solidFill>
                            <a:srgbClr val="FFFFFF"/>
                          </a:solidFill>
                          <a:latin typeface="Times New Roman" panose="02020603050405020304"/>
                          <a:ea typeface="Times New Roman" panose="02020603050405020304"/>
                        </a:rPr>
                        <a:t>apply</a:t>
                      </a:r>
                      <a:endParaRPr lang="en-US" altLang="zh-CN" sz="800" b="1">
                        <a:solidFill>
                          <a:srgbClr val="FFFFFF"/>
                        </a:solidFill>
                        <a:latin typeface="Times New Roman" panose="02020603050405020304"/>
                        <a:ea typeface="Times New Roman" panose="02020603050405020304"/>
                      </a:endParaRPr>
                    </a:p>
                  </a:txBody>
                  <a:tcPr marL="68580" marR="68580" marT="0" marB="0" anchor="ctr" anchorCtr="0">
                    <a:solidFill>
                      <a:srgbClr val="2E75B6"/>
                    </a:solidFill>
                  </a:tcPr>
                </a:tc>
              </a:tr>
              <a:tr h="24574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Intelligent Painting Production Line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2022106633214</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patent of invention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design scheme for an intelligent roll-powder coating production line was proposed, which serves as the core technical foundation for the product.</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36766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Six-Coating and Five-Baking Production Line for</a:t>
                      </a:r>
                      <a:r>
                        <a:rPr lang="zh-CN" sz="800">
                          <a:solidFill>
                            <a:srgbClr val="000000"/>
                          </a:solidFill>
                          <a:latin typeface="Times New Roman" panose="02020603050405020304"/>
                          <a:ea typeface="微软雅黑" panose="020B0503020204020204" pitchFamily="34" charset="-122"/>
                        </a:rPr>
                        <a:t>板材</a:t>
                      </a:r>
                      <a:endParaRPr lang="zh-CN" sz="800">
                        <a:solidFill>
                          <a:srgbClr val="000000"/>
                        </a:solidFill>
                        <a:latin typeface="Times New Roman" panose="02020603050405020304"/>
                        <a:ea typeface="微软雅黑" panose="020B0503020204020204" pitchFamily="34" charset="-122"/>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2019221053666</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technical patent for a panel coating line enables the production line to occupy minimal floor space and allows equipment customization according to customer requirements.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368300">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An aluminum plate formation line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2019221037413</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The patented technologies for intelligent degreasing tanks, brush tanks, and other forming units not only conserve tank liquid but also significantly enhance production line efficiency.</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36766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Thermal Energy Recycling System for Processing Exhaust Gas from Aluminum-Steel Coil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2019223990038</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The technical patent for the oven energy recovery system features not only a simple structure but also enhanced environmental sustainability, enabling energy recycling and utilization to reduce production costs.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24574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Four-Roll Reactor</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2019217224794</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four-roll reaction machine with a device structure for a reaction apparatus that prevents damage to the coating roller caused by sheet metal joints.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34353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Color-changing Non-stop Coating Machine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2019217227453</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technical patent for an intelligent coating machine that allows selection between adhesive roller coating and steel roller coating systems based on specific requirements.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368300">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Vertical Plate Four-Roller Reactor</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2019221048780</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technical patent for a four-roll reactor capable of vertically conveying plates enhances production line configuration flexibility and boosts production line competitiveness.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490220">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High-Speed Plate Roller Coating Printing Machine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2019221041457</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technical patent for a printing machine capable of processing panels with varying thicknesses, featuring automatic cleaning of both sides of the coating roller. This innovation enhances production line configuration flexibility and boosts operational competitiveness.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572770">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Steel Roller and Rubber Roller Interchange Coating Machine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2019217227434</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technical patent for a coating machine that enables rapid interchangeability between steel roller coating and rubber roller coating processes. This innovation allows the same coating machine on a single production line to perform both steel roller coating and rubber roller coating operations simultaneously, thereby reducing production costs.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687705">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 Plate Rolling Coating Production Line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2021232759675</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utility model</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Authorization</a:t>
                      </a:r>
                      <a:endParaRPr lang="en-US" altLang="zh-CN" sz="1200">
                        <a:solidFill>
                          <a:srgbClr val="000000"/>
                        </a:solidFill>
                        <a:latin typeface="Calibri" panose="020F0502020204030204"/>
                        <a:ea typeface="宋体" panose="02010600030101010101" pitchFamily="2" charset="-122"/>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A design patent for oven layout presents a roller coating drying device with multiple drying zones arranged in a segmented configuration. Each drying zone is programmed to follow a temperature gradient pattern that first increases and then decreases sequentially. By precisely controlling temperature variations, this configuration significantly enhances the curing efficiency of coil plate roller coating processes.</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r h="245110">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Control System Software for Aluminum Sheet Formation Line</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ctr">
                        <a:spcBef>
                          <a:spcPts val="500"/>
                        </a:spcBef>
                        <a:spcAft>
                          <a:spcPts val="500"/>
                        </a:spcAft>
                      </a:pPr>
                      <a:r>
                        <a:rPr lang="en-US" altLang="zh-CN" sz="800">
                          <a:solidFill>
                            <a:srgbClr val="000000"/>
                          </a:solidFill>
                          <a:latin typeface="Times New Roman" panose="02020603050405020304"/>
                          <a:ea typeface="Times New Roman" panose="02020603050405020304"/>
                        </a:rPr>
                        <a:t>2019SR1408956</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algn="ctr">
                        <a:spcBef>
                          <a:spcPts val="500"/>
                        </a:spcBef>
                        <a:spcAft>
                          <a:spcPts val="500"/>
                        </a:spcAft>
                        <a:buClrTx/>
                        <a:buSzTx/>
                        <a:buFontTx/>
                      </a:pPr>
                      <a:r>
                        <a:rPr lang="en-US" altLang="zh-CN" sz="800">
                          <a:solidFill>
                            <a:srgbClr val="000000"/>
                          </a:solidFill>
                          <a:latin typeface="Times New Roman" panose="02020603050405020304"/>
                          <a:ea typeface="Times New Roman" panose="02020603050405020304"/>
                        </a:rPr>
                        <a:t>software copyright</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algn="ctr">
                        <a:spcBef>
                          <a:spcPts val="500"/>
                        </a:spcBef>
                        <a:spcAft>
                          <a:spcPts val="500"/>
                        </a:spcAft>
                        <a:buClrTx/>
                        <a:buSzTx/>
                        <a:buFontTx/>
                      </a:pPr>
                      <a:r>
                        <a:rPr lang="en-US" altLang="zh-CN" sz="800">
                          <a:solidFill>
                            <a:srgbClr val="000000"/>
                          </a:solidFill>
                          <a:latin typeface="Times New Roman" panose="02020603050405020304"/>
                          <a:ea typeface="Times New Roman" panose="02020603050405020304"/>
                        </a:rPr>
                        <a:t> </a:t>
                      </a:r>
                      <a:r>
                        <a:rPr lang="en-US" altLang="zh-CN" sz="800">
                          <a:solidFill>
                            <a:srgbClr val="000000"/>
                          </a:solidFill>
                          <a:latin typeface="Times New Roman" panose="02020603050405020304"/>
                          <a:ea typeface="Times New Roman" panose="02020603050405020304"/>
                          <a:sym typeface="+mn-ea"/>
                        </a:rPr>
                        <a:t>Authorization</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c>
                  <a:txBody>
                    <a:bodyPr/>
                    <a:p>
                      <a:pPr marL="0" indent="0" algn="l">
                        <a:spcBef>
                          <a:spcPts val="500"/>
                        </a:spcBef>
                        <a:spcAft>
                          <a:spcPts val="500"/>
                        </a:spcAft>
                      </a:pPr>
                      <a:r>
                        <a:rPr lang="en-US" altLang="zh-CN" sz="800">
                          <a:solidFill>
                            <a:srgbClr val="000000"/>
                          </a:solidFill>
                          <a:latin typeface="Times New Roman" panose="02020603050405020304"/>
                          <a:ea typeface="Times New Roman" panose="02020603050405020304"/>
                        </a:rPr>
                        <a:t>Software Design of Production Line Control System</a:t>
                      </a:r>
                      <a:endParaRPr lang="en-US" altLang="zh-CN" sz="800">
                        <a:solidFill>
                          <a:srgbClr val="000000"/>
                        </a:solidFill>
                        <a:latin typeface="Times New Roman" panose="02020603050405020304"/>
                        <a:ea typeface="Times New Roman" panose="02020603050405020304"/>
                      </a:endParaRPr>
                    </a:p>
                  </a:txBody>
                  <a:tcPr marL="68580" marR="68580" marT="0" marB="0" anchor="ctr" anchorCtr="0"/>
                </a:tc>
              </a:tr>
            </a:tbl>
          </a:graphicData>
        </a:graphic>
      </p:graphicFrame>
    </p:spTree>
    <p:custDataLst>
      <p:tags r:id="rId2"/>
    </p:custDataLst>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0178" name="灯片编号占位符 26"/>
          <p:cNvSpPr txBox="1">
            <a:spLocks noGrp="1"/>
          </p:cNvSpPr>
          <p:nvPr>
            <p:ph type="sldNum" sz="quarter" idx="12"/>
          </p:nvPr>
        </p:nvSpPr>
        <p:spPr>
          <a:noFill/>
          <a:ln>
            <a:noFill/>
          </a:ln>
        </p:spPr>
        <p:txBody>
          <a:bodyPr anchor="ctr" anchorCtr="0"/>
          <a:p>
            <a:pPr marL="0" indent="0" algn="r">
              <a:lnSpc>
                <a:spcPct val="100000"/>
              </a:lnSpc>
              <a:spcBef>
                <a:spcPts val="500"/>
              </a:spcBef>
              <a:buFont typeface="Wingdings 2" panose="05020102010507070707" pitchFamily="18" charset="2"/>
              <a:buNone/>
            </a:pPr>
            <a:fld id="{9A0DB2DC-4C9A-4742-B13C-FB6460FD3503}" type="slidenum">
              <a:rPr lang="zh-CN" altLang="en-US" sz="825" b="1" dirty="0">
                <a:solidFill>
                  <a:srgbClr val="636363"/>
                </a:solidFill>
                <a:latin typeface="华文新魏" panose="02010800040101010101" pitchFamily="2" charset="-122"/>
                <a:ea typeface="华文新魏" panose="02010800040101010101" pitchFamily="2" charset="-122"/>
              </a:rPr>
            </a:fld>
            <a:endParaRPr lang="zh-CN" altLang="en-US" sz="825" b="1" dirty="0">
              <a:solidFill>
                <a:srgbClr val="636363"/>
              </a:solidFill>
              <a:latin typeface="华文新魏" panose="02010800040101010101" pitchFamily="2" charset="-122"/>
              <a:ea typeface="华文新魏" panose="02010800040101010101" pitchFamily="2" charset="-122"/>
            </a:endParaRPr>
          </a:p>
        </p:txBody>
      </p:sp>
      <p:grpSp>
        <p:nvGrpSpPr>
          <p:cNvPr id="52231" name="组合 17"/>
          <p:cNvGrpSpPr/>
          <p:nvPr/>
        </p:nvGrpSpPr>
        <p:grpSpPr>
          <a:xfrm>
            <a:off x="1302544" y="541179"/>
            <a:ext cx="4765922" cy="2913460"/>
            <a:chOff x="386080" y="1932940"/>
            <a:chExt cx="7519670" cy="4597400"/>
          </a:xfrm>
        </p:grpSpPr>
        <p:sp>
          <p:nvSpPr>
            <p:cNvPr id="52233" name="文本框 18"/>
            <p:cNvSpPr txBox="1"/>
            <p:nvPr/>
          </p:nvSpPr>
          <p:spPr>
            <a:xfrm>
              <a:off x="3152140" y="1932940"/>
              <a:ext cx="4753610" cy="1029335"/>
            </a:xfrm>
            <a:prstGeom prst="rect">
              <a:avLst/>
            </a:prstGeom>
            <a:noFill/>
            <a:ln w="9525">
              <a:noFill/>
            </a:ln>
          </p:spPr>
          <p:txBody>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b="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a:lnSpc>
                  <a:spcPct val="100000"/>
                </a:lnSpc>
                <a:spcBef>
                  <a:spcPct val="0"/>
                </a:spcBef>
                <a:buFontTx/>
                <a:buNone/>
              </a:pPr>
              <a:endParaRPr lang="zh-CN" altLang="en-US" sz="1350" b="1" dirty="0">
                <a:solidFill>
                  <a:srgbClr val="3333FF"/>
                </a:solidFill>
                <a:latin typeface="华文新魏" panose="02010800040101010101" pitchFamily="2" charset="-122"/>
                <a:ea typeface="华文新魏" panose="02010800040101010101" pitchFamily="2" charset="-122"/>
              </a:endParaRPr>
            </a:p>
          </p:txBody>
        </p:sp>
        <p:pic>
          <p:nvPicPr>
            <p:cNvPr id="2" name="图片 7" descr="一种用于卷板辊喷生产线"/>
            <p:cNvPicPr>
              <a:picLocks noChangeAspect="1"/>
            </p:cNvPicPr>
            <p:nvPr/>
          </p:nvPicPr>
          <p:blipFill>
            <a:blip r:embed="rId1"/>
            <a:stretch>
              <a:fillRect/>
            </a:stretch>
          </p:blipFill>
          <p:spPr>
            <a:xfrm>
              <a:off x="386080" y="2075728"/>
              <a:ext cx="3148480" cy="4454612"/>
            </a:xfrm>
            <a:prstGeom prst="rect">
              <a:avLst/>
            </a:prstGeom>
            <a:ln>
              <a:noFill/>
            </a:ln>
            <a:effectLst>
              <a:outerShdw blurRad="292100" dist="139700" dir="2700000" algn="tl" rotWithShape="0">
                <a:srgbClr val="333333">
                  <a:alpha val="65000"/>
                </a:srgbClr>
              </a:outerShdw>
            </a:effectLst>
          </p:spPr>
        </p:pic>
        <p:pic>
          <p:nvPicPr>
            <p:cNvPr id="27" name="图片 1" descr="08a9eeb1744f1913f32eaeb947bcf69"/>
            <p:cNvPicPr>
              <a:picLocks noChangeAspect="1"/>
            </p:cNvPicPr>
            <p:nvPr/>
          </p:nvPicPr>
          <p:blipFill>
            <a:blip r:embed="rId2"/>
            <a:stretch>
              <a:fillRect/>
            </a:stretch>
          </p:blipFill>
          <p:spPr>
            <a:xfrm>
              <a:off x="1868271" y="2075728"/>
              <a:ext cx="3148480" cy="4452733"/>
            </a:xfrm>
            <a:prstGeom prst="rect">
              <a:avLst/>
            </a:prstGeom>
            <a:ln>
              <a:noFill/>
            </a:ln>
            <a:effectLst>
              <a:outerShdw blurRad="292100" dist="139700" dir="2700000" algn="tl" rotWithShape="0">
                <a:srgbClr val="333333">
                  <a:alpha val="65000"/>
                </a:srgbClr>
              </a:outerShdw>
            </a:effectLst>
          </p:spPr>
        </p:pic>
        <p:pic>
          <p:nvPicPr>
            <p:cNvPr id="28" name="图片 2" descr="44bef1c6c07e739a372edd14bced542"/>
            <p:cNvPicPr>
              <a:picLocks noChangeAspect="1"/>
            </p:cNvPicPr>
            <p:nvPr/>
          </p:nvPicPr>
          <p:blipFill>
            <a:blip r:embed="rId3"/>
            <a:stretch>
              <a:fillRect/>
            </a:stretch>
          </p:blipFill>
          <p:spPr>
            <a:xfrm>
              <a:off x="3243382" y="2075728"/>
              <a:ext cx="3148480" cy="4452733"/>
            </a:xfrm>
            <a:prstGeom prst="rect">
              <a:avLst/>
            </a:prstGeom>
            <a:ln>
              <a:noFill/>
            </a:ln>
            <a:effectLst>
              <a:outerShdw blurRad="292100" dist="139700" dir="2700000" algn="tl" rotWithShape="0">
                <a:srgbClr val="333333">
                  <a:alpha val="65000"/>
                </a:srgbClr>
              </a:outerShdw>
            </a:effectLst>
          </p:spPr>
        </p:pic>
        <p:pic>
          <p:nvPicPr>
            <p:cNvPr id="29" name="图片 3" descr="53c6a30973981c5eb236ba82d1eefc6"/>
            <p:cNvPicPr>
              <a:picLocks noChangeAspect="1"/>
            </p:cNvPicPr>
            <p:nvPr/>
          </p:nvPicPr>
          <p:blipFill>
            <a:blip r:embed="rId4"/>
            <a:stretch>
              <a:fillRect/>
            </a:stretch>
          </p:blipFill>
          <p:spPr>
            <a:xfrm>
              <a:off x="4689879" y="2073850"/>
              <a:ext cx="3148480" cy="4454611"/>
            </a:xfrm>
            <a:prstGeom prst="rect">
              <a:avLst/>
            </a:prstGeom>
            <a:ln>
              <a:noFill/>
            </a:ln>
            <a:effectLst>
              <a:outerShdw blurRad="292100" dist="139700" dir="2700000" algn="tl" rotWithShape="0">
                <a:srgbClr val="333333">
                  <a:alpha val="65000"/>
                </a:srgbClr>
              </a:outerShdw>
            </a:effectLst>
          </p:spPr>
        </p:pic>
      </p:grpSp>
      <p:pic>
        <p:nvPicPr>
          <p:cNvPr id="52232" name="图片 22" descr="组合 1_页面_03"/>
          <p:cNvPicPr>
            <a:picLocks noChangeAspect="1"/>
          </p:cNvPicPr>
          <p:nvPr/>
        </p:nvPicPr>
        <p:blipFill>
          <a:blip r:embed="rId5"/>
          <a:stretch>
            <a:fillRect/>
          </a:stretch>
        </p:blipFill>
        <p:spPr>
          <a:xfrm>
            <a:off x="4692730" y="649050"/>
            <a:ext cx="1997869" cy="2825353"/>
          </a:xfrm>
          <a:prstGeom prst="rect">
            <a:avLst/>
          </a:prstGeom>
          <a:noFill/>
          <a:ln w="9525">
            <a:noFill/>
          </a:ln>
        </p:spPr>
      </p:pic>
      <p:pic>
        <p:nvPicPr>
          <p:cNvPr id="53259" name="图片 5" descr="协诚机械软著 2"/>
          <p:cNvPicPr>
            <a:picLocks noChangeAspect="1"/>
          </p:cNvPicPr>
          <p:nvPr/>
        </p:nvPicPr>
        <p:blipFill>
          <a:blip r:embed="rId6"/>
          <a:stretch>
            <a:fillRect/>
          </a:stretch>
        </p:blipFill>
        <p:spPr>
          <a:xfrm>
            <a:off x="5772626" y="594995"/>
            <a:ext cx="1956197" cy="2768204"/>
          </a:xfrm>
          <a:prstGeom prst="rect">
            <a:avLst/>
          </a:prstGeom>
          <a:noFill/>
          <a:ln w="9525">
            <a:noFill/>
          </a:ln>
        </p:spPr>
      </p:pic>
      <p:pic>
        <p:nvPicPr>
          <p:cNvPr id="53255" name="图片 50" descr="组合 1_页面_01"/>
          <p:cNvPicPr>
            <a:picLocks noChangeAspect="1"/>
          </p:cNvPicPr>
          <p:nvPr/>
        </p:nvPicPr>
        <p:blipFill>
          <a:blip r:embed="rId7"/>
          <a:stretch>
            <a:fillRect/>
          </a:stretch>
        </p:blipFill>
        <p:spPr>
          <a:xfrm>
            <a:off x="965121" y="2053273"/>
            <a:ext cx="1922859" cy="2795588"/>
          </a:xfrm>
          <a:prstGeom prst="rect">
            <a:avLst/>
          </a:prstGeom>
          <a:noFill/>
          <a:ln w="9525">
            <a:noFill/>
          </a:ln>
        </p:spPr>
      </p:pic>
      <p:pic>
        <p:nvPicPr>
          <p:cNvPr id="53256" name="图片 20" descr="组合 1_页面_05"/>
          <p:cNvPicPr>
            <a:picLocks noChangeAspect="1"/>
          </p:cNvPicPr>
          <p:nvPr/>
        </p:nvPicPr>
        <p:blipFill>
          <a:blip r:embed="rId8"/>
          <a:stretch>
            <a:fillRect/>
          </a:stretch>
        </p:blipFill>
        <p:spPr>
          <a:xfrm>
            <a:off x="2370059" y="2053273"/>
            <a:ext cx="1919288" cy="2757488"/>
          </a:xfrm>
          <a:prstGeom prst="rect">
            <a:avLst/>
          </a:prstGeom>
          <a:noFill/>
          <a:ln w="9525">
            <a:noFill/>
          </a:ln>
        </p:spPr>
      </p:pic>
      <p:pic>
        <p:nvPicPr>
          <p:cNvPr id="53257" name="图片 14" descr="组合 1_页面_11"/>
          <p:cNvPicPr>
            <a:picLocks noChangeAspect="1"/>
          </p:cNvPicPr>
          <p:nvPr/>
        </p:nvPicPr>
        <p:blipFill>
          <a:blip r:embed="rId9"/>
          <a:stretch>
            <a:fillRect/>
          </a:stretch>
        </p:blipFill>
        <p:spPr>
          <a:xfrm>
            <a:off x="3828574" y="2053273"/>
            <a:ext cx="1957388" cy="2768204"/>
          </a:xfrm>
          <a:prstGeom prst="rect">
            <a:avLst/>
          </a:prstGeom>
          <a:noFill/>
          <a:ln w="9525">
            <a:noFill/>
          </a:ln>
        </p:spPr>
      </p:pic>
      <p:pic>
        <p:nvPicPr>
          <p:cNvPr id="53258" name="图片 16" descr="组合 1_页面_09"/>
          <p:cNvPicPr>
            <a:picLocks noChangeAspect="1"/>
          </p:cNvPicPr>
          <p:nvPr/>
        </p:nvPicPr>
        <p:blipFill>
          <a:blip r:embed="rId10"/>
          <a:stretch>
            <a:fillRect/>
          </a:stretch>
        </p:blipFill>
        <p:spPr>
          <a:xfrm>
            <a:off x="5232321" y="2037795"/>
            <a:ext cx="1957388" cy="2769394"/>
          </a:xfrm>
          <a:prstGeom prst="rect">
            <a:avLst/>
          </a:prstGeom>
          <a:noFill/>
          <a:ln w="9525">
            <a:noFill/>
          </a:ln>
        </p:spPr>
      </p:pic>
      <p:pic>
        <p:nvPicPr>
          <p:cNvPr id="3" name="图片 -2147482439" descr="59ec1c7c63b96a4adc1593b34bd26ae"/>
          <p:cNvPicPr>
            <a:picLocks noChangeAspect="1"/>
          </p:cNvPicPr>
          <p:nvPr/>
        </p:nvPicPr>
        <p:blipFill>
          <a:blip r:embed="rId11"/>
          <a:stretch>
            <a:fillRect/>
          </a:stretch>
        </p:blipFill>
        <p:spPr>
          <a:xfrm>
            <a:off x="6312694" y="2077561"/>
            <a:ext cx="1880711" cy="2744153"/>
          </a:xfrm>
          <a:prstGeom prst="rect">
            <a:avLst/>
          </a:prstGeom>
          <a:noFill/>
          <a:ln w="9525">
            <a:noFill/>
          </a:ln>
        </p:spPr>
      </p:pic>
      <p:grpSp>
        <p:nvGrpSpPr>
          <p:cNvPr id="4" name="组合 3"/>
          <p:cNvGrpSpPr/>
          <p:nvPr/>
        </p:nvGrpSpPr>
        <p:grpSpPr>
          <a:xfrm>
            <a:off x="0" y="155990"/>
            <a:ext cx="4815205" cy="306705"/>
            <a:chOff x="0" y="236200"/>
            <a:chExt cx="4815205" cy="306705"/>
          </a:xfrm>
        </p:grpSpPr>
        <p:cxnSp>
          <p:nvCxnSpPr>
            <p:cNvPr id="5" name="直接连接符 4"/>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6" name="矩形 5"/>
            <p:cNvSpPr/>
            <p:nvPr/>
          </p:nvSpPr>
          <p:spPr>
            <a:xfrm>
              <a:off x="1288415" y="236200"/>
              <a:ext cx="3526790" cy="306705"/>
            </a:xfrm>
            <a:prstGeom prst="rect">
              <a:avLst/>
            </a:prstGeom>
          </p:spPr>
          <p:txBody>
            <a:bodyPr wrap="square">
              <a:spAutoFit/>
            </a:bodyPr>
            <a:p>
              <a:pPr algn="l">
                <a:buClrTx/>
                <a:buSzTx/>
                <a:buFontTx/>
              </a:pPr>
              <a:r>
                <a:rPr lang="zh-CN" altLang="en-US" b="1" dirty="0">
                  <a:latin typeface="方正屏显雅宋简体" panose="02010600010101010101" charset="-122"/>
                  <a:ea typeface="方正屏显雅宋简体" panose="02010600010101010101" charset="-122"/>
                  <a:sym typeface="+mn-ea"/>
                </a:rPr>
                <a:t>Patents related to the production line</a:t>
              </a:r>
              <a:endParaRPr lang="zh-CN" altLang="en-US" sz="14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7" name="矩形 6"/>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4687570" cy="521970"/>
            <a:chOff x="0" y="236200"/>
            <a:chExt cx="4687570" cy="52197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3399155" cy="521970"/>
            </a:xfrm>
            <a:prstGeom prst="rect">
              <a:avLst/>
            </a:prstGeom>
          </p:spPr>
          <p:txBody>
            <a:bodyPr wrap="square">
              <a:spAutoFit/>
            </a:bodyPr>
            <a:lstStyle/>
            <a:p>
              <a:pPr algn="l"/>
              <a:r>
                <a:rPr lang="en-US" altLang="zh-CN" sz="1400" b="1" dirty="0">
                  <a:latin typeface="方正屏显雅宋简体" panose="02010600010101010101" charset="-122"/>
                  <a:ea typeface="方正屏显雅宋简体" panose="02010600010101010101" charset="-122"/>
                  <a:sym typeface="Century Gothic" panose="020B0502020202020204" pitchFamily="34" charset="0"/>
                </a:rPr>
                <a:t>Paint Line Production - Enterprise Standards</a:t>
              </a:r>
              <a:endParaRPr lang="en-US" altLang="zh-CN" sz="14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12" name="图片 11" descr="2"/>
          <p:cNvPicPr>
            <a:picLocks noChangeAspect="1"/>
          </p:cNvPicPr>
          <p:nvPr/>
        </p:nvPicPr>
        <p:blipFill>
          <a:blip r:embed="rId1"/>
          <a:stretch>
            <a:fillRect/>
          </a:stretch>
        </p:blipFill>
        <p:spPr>
          <a:xfrm>
            <a:off x="475615" y="666750"/>
            <a:ext cx="2604770" cy="3684270"/>
          </a:xfrm>
          <a:prstGeom prst="rect">
            <a:avLst/>
          </a:prstGeom>
        </p:spPr>
      </p:pic>
      <p:pic>
        <p:nvPicPr>
          <p:cNvPr id="13" name="图片 12" descr="3"/>
          <p:cNvPicPr>
            <a:picLocks noChangeAspect="1"/>
          </p:cNvPicPr>
          <p:nvPr/>
        </p:nvPicPr>
        <p:blipFill>
          <a:blip r:embed="rId2"/>
          <a:stretch>
            <a:fillRect/>
          </a:stretch>
        </p:blipFill>
        <p:spPr>
          <a:xfrm>
            <a:off x="1522730" y="699770"/>
            <a:ext cx="2581275" cy="3651250"/>
          </a:xfrm>
          <a:prstGeom prst="rect">
            <a:avLst/>
          </a:prstGeom>
        </p:spPr>
      </p:pic>
      <p:pic>
        <p:nvPicPr>
          <p:cNvPr id="14" name="图片 13" descr="4"/>
          <p:cNvPicPr>
            <a:picLocks noChangeAspect="1"/>
          </p:cNvPicPr>
          <p:nvPr/>
        </p:nvPicPr>
        <p:blipFill>
          <a:blip r:embed="rId3"/>
          <a:stretch>
            <a:fillRect/>
          </a:stretch>
        </p:blipFill>
        <p:spPr>
          <a:xfrm>
            <a:off x="2790825" y="699770"/>
            <a:ext cx="2418715" cy="3514725"/>
          </a:xfrm>
          <a:prstGeom prst="rect">
            <a:avLst/>
          </a:prstGeom>
        </p:spPr>
      </p:pic>
      <p:pic>
        <p:nvPicPr>
          <p:cNvPr id="15" name="图片 14" descr="5"/>
          <p:cNvPicPr>
            <a:picLocks noChangeAspect="1"/>
          </p:cNvPicPr>
          <p:nvPr/>
        </p:nvPicPr>
        <p:blipFill>
          <a:blip r:embed="rId4"/>
          <a:stretch>
            <a:fillRect/>
          </a:stretch>
        </p:blipFill>
        <p:spPr>
          <a:xfrm>
            <a:off x="3317240" y="692150"/>
            <a:ext cx="2489835" cy="3522345"/>
          </a:xfrm>
          <a:prstGeom prst="rect">
            <a:avLst/>
          </a:prstGeom>
        </p:spPr>
      </p:pic>
      <p:pic>
        <p:nvPicPr>
          <p:cNvPr id="16" name="图片 15" descr="7"/>
          <p:cNvPicPr>
            <a:picLocks noChangeAspect="1"/>
          </p:cNvPicPr>
          <p:nvPr/>
        </p:nvPicPr>
        <p:blipFill>
          <a:blip r:embed="rId5"/>
          <a:stretch>
            <a:fillRect/>
          </a:stretch>
        </p:blipFill>
        <p:spPr>
          <a:xfrm>
            <a:off x="3905885" y="666750"/>
            <a:ext cx="2602865" cy="3681095"/>
          </a:xfrm>
          <a:prstGeom prst="rect">
            <a:avLst/>
          </a:prstGeom>
        </p:spPr>
      </p:pic>
      <p:pic>
        <p:nvPicPr>
          <p:cNvPr id="17" name="图片 16" descr="8"/>
          <p:cNvPicPr>
            <a:picLocks noChangeAspect="1"/>
          </p:cNvPicPr>
          <p:nvPr/>
        </p:nvPicPr>
        <p:blipFill>
          <a:blip r:embed="rId5"/>
          <a:stretch>
            <a:fillRect/>
          </a:stretch>
        </p:blipFill>
        <p:spPr>
          <a:xfrm>
            <a:off x="4464050" y="669925"/>
            <a:ext cx="2505710" cy="3544570"/>
          </a:xfrm>
          <a:prstGeom prst="rect">
            <a:avLst/>
          </a:prstGeom>
        </p:spPr>
      </p:pic>
      <p:pic>
        <p:nvPicPr>
          <p:cNvPr id="3" name="图片 2"/>
          <p:cNvPicPr>
            <a:picLocks noChangeAspect="1"/>
          </p:cNvPicPr>
          <p:nvPr/>
        </p:nvPicPr>
        <p:blipFill>
          <a:blip r:embed="rId6"/>
          <a:stretch>
            <a:fillRect/>
          </a:stretch>
        </p:blipFill>
        <p:spPr>
          <a:xfrm>
            <a:off x="6264910" y="699770"/>
            <a:ext cx="2513965" cy="3557905"/>
          </a:xfrm>
          <a:prstGeom prst="rect">
            <a:avLst/>
          </a:prstGeom>
        </p:spPr>
      </p:pic>
      <p:pic>
        <p:nvPicPr>
          <p:cNvPr id="19" name="图片 18" descr="10"/>
          <p:cNvPicPr>
            <a:picLocks noChangeAspect="1"/>
          </p:cNvPicPr>
          <p:nvPr/>
        </p:nvPicPr>
        <p:blipFill>
          <a:blip r:embed="rId7"/>
          <a:stretch>
            <a:fillRect/>
          </a:stretch>
        </p:blipFill>
        <p:spPr>
          <a:xfrm>
            <a:off x="5083810" y="692150"/>
            <a:ext cx="2378075" cy="336423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552440" cy="306705"/>
            <a:chOff x="0" y="236200"/>
            <a:chExt cx="5552440"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4264025" cy="306705"/>
            </a:xfrm>
            <a:prstGeom prst="rect">
              <a:avLst/>
            </a:prstGeom>
          </p:spPr>
          <p:txBody>
            <a:bodyPr wrap="square">
              <a:spAutoFit/>
            </a:bodyPr>
            <a:lstStyle/>
            <a:p>
              <a:pPr algn="l">
                <a:buClrTx/>
                <a:buSzTx/>
                <a:buFontTx/>
              </a:pPr>
              <a:r>
                <a:rPr lang="zh-CN" altLang="en-US" sz="1400" b="1" dirty="0">
                  <a:latin typeface="方正屏显雅宋简体" panose="02010600010101010101" charset="-122"/>
                  <a:ea typeface="方正屏显雅宋简体" panose="02010600010101010101" charset="-122"/>
                </a:rPr>
                <a:t>Inspection Report </a:t>
              </a:r>
              <a:r>
                <a:rPr lang="en-US" altLang="zh-CN" sz="1400" b="1" dirty="0">
                  <a:latin typeface="方正屏显雅宋简体" panose="02010600010101010101" charset="-122"/>
                  <a:ea typeface="方正屏显雅宋简体" panose="02010600010101010101" charset="-122"/>
                </a:rPr>
                <a:t>-</a:t>
              </a:r>
              <a:r>
                <a:rPr lang="zh-CN" altLang="en-US" sz="1400" b="1" dirty="0">
                  <a:latin typeface="方正屏显雅宋简体" panose="02010600010101010101" charset="-122"/>
                  <a:ea typeface="方正屏显雅宋简体" panose="02010600010101010101" charset="-122"/>
                </a:rPr>
                <a:t>Painting Line</a:t>
              </a:r>
              <a:endParaRPr lang="zh-CN" altLang="en-US"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38" name="图片 37" descr="/data/temp/e36af5a4-4be4-11ef-adde-ca94e4fe59d6.pnge36af5a4-4be4-11ef-adde-ca94e4fe59d6"/>
          <p:cNvPicPr>
            <a:picLocks noChangeAspect="1"/>
          </p:cNvPicPr>
          <p:nvPr>
            <p:custDataLst>
              <p:tags r:id="rId1"/>
            </p:custDataLst>
          </p:nvPr>
        </p:nvPicPr>
        <p:blipFill>
          <a:blip r:embed="rId2"/>
          <a:srcRect l="1713" r="-4693"/>
          <a:stretch>
            <a:fillRect/>
          </a:stretch>
        </p:blipFill>
        <p:spPr>
          <a:xfrm>
            <a:off x="232410" y="1049655"/>
            <a:ext cx="2214880" cy="3044190"/>
          </a:xfrm>
          <a:prstGeom prst="rect">
            <a:avLst/>
          </a:prstGeom>
          <a:ln w="12700">
            <a:noFill/>
          </a:ln>
          <a:effectLst/>
        </p:spPr>
      </p:pic>
      <p:pic>
        <p:nvPicPr>
          <p:cNvPr id="42" name="图片 41" descr="/data/temp/e36af75d-4be4-11ef-adde-ca94e4fe59d6.pnge36af75d-4be4-11ef-adde-ca94e4fe59d6"/>
          <p:cNvPicPr>
            <a:picLocks noChangeAspect="1"/>
          </p:cNvPicPr>
          <p:nvPr>
            <p:custDataLst>
              <p:tags r:id="rId3"/>
            </p:custDataLst>
          </p:nvPr>
        </p:nvPicPr>
        <p:blipFill>
          <a:blip r:embed="rId4"/>
          <a:srcRect l="9382" r="9382"/>
          <a:stretch>
            <a:fillRect/>
          </a:stretch>
        </p:blipFill>
        <p:spPr>
          <a:xfrm>
            <a:off x="6329045" y="850265"/>
            <a:ext cx="2116455" cy="3687445"/>
          </a:xfrm>
          <a:prstGeom prst="rect">
            <a:avLst/>
          </a:prstGeom>
          <a:ln w="12700">
            <a:noFill/>
          </a:ln>
          <a:effectLst/>
        </p:spPr>
      </p:pic>
      <p:pic>
        <p:nvPicPr>
          <p:cNvPr id="46" name="图片 45" descr="/data/temp/e36af67f-4be4-11ef-adde-ca94e4fe59d6.pnge36af67f-4be4-11ef-adde-ca94e4fe59d6"/>
          <p:cNvPicPr>
            <a:picLocks noChangeAspect="1"/>
          </p:cNvPicPr>
          <p:nvPr>
            <p:custDataLst>
              <p:tags r:id="rId5"/>
            </p:custDataLst>
          </p:nvPr>
        </p:nvPicPr>
        <p:blipFill>
          <a:blip r:embed="rId6"/>
          <a:srcRect l="-265" r="169"/>
          <a:stretch>
            <a:fillRect/>
          </a:stretch>
        </p:blipFill>
        <p:spPr>
          <a:xfrm>
            <a:off x="4100195" y="850265"/>
            <a:ext cx="2345055" cy="3315970"/>
          </a:xfrm>
          <a:prstGeom prst="rect">
            <a:avLst/>
          </a:prstGeom>
          <a:ln w="12700">
            <a:noFill/>
          </a:ln>
          <a:effectLst/>
        </p:spPr>
      </p:pic>
      <p:pic>
        <p:nvPicPr>
          <p:cNvPr id="3" name="图片 2" descr="/data/temp/e36af5ca-4be4-11ef-adde-ca94e4fe59d6.pnge36af5ca-4be4-11ef-adde-ca94e4fe59d6"/>
          <p:cNvPicPr>
            <a:picLocks noChangeAspect="1"/>
          </p:cNvPicPr>
          <p:nvPr>
            <p:custDataLst>
              <p:tags r:id="rId7"/>
            </p:custDataLst>
          </p:nvPr>
        </p:nvPicPr>
        <p:blipFill>
          <a:blip r:embed="rId8"/>
          <a:srcRect l="4474" r="680"/>
          <a:stretch>
            <a:fillRect/>
          </a:stretch>
        </p:blipFill>
        <p:spPr>
          <a:xfrm>
            <a:off x="2223770" y="913765"/>
            <a:ext cx="2222500" cy="3315970"/>
          </a:xfrm>
          <a:custGeom>
            <a:avLst/>
            <a:gdLst/>
            <a:ahLst/>
            <a:cxnLst>
              <a:cxn ang="3">
                <a:pos x="hc" y="t"/>
              </a:cxn>
              <a:cxn ang="cd2">
                <a:pos x="l" y="vc"/>
              </a:cxn>
              <a:cxn ang="cd4">
                <a:pos x="hc" y="b"/>
              </a:cxn>
              <a:cxn ang="0">
                <a:pos x="r" y="vc"/>
              </a:cxn>
            </a:cxnLst>
            <a:rect l="l" t="t" r="r" b="b"/>
            <a:pathLst>
              <a:path w="3595" h="6369">
                <a:moveTo>
                  <a:pt x="357" y="0"/>
                </a:moveTo>
                <a:lnTo>
                  <a:pt x="3238" y="0"/>
                </a:lnTo>
                <a:lnTo>
                  <a:pt x="3256" y="0"/>
                </a:lnTo>
                <a:cubicBezTo>
                  <a:pt x="3445" y="10"/>
                  <a:pt x="3595" y="166"/>
                  <a:pt x="3595" y="357"/>
                </a:cubicBezTo>
                <a:lnTo>
                  <a:pt x="3595" y="6012"/>
                </a:lnTo>
                <a:cubicBezTo>
                  <a:pt x="3595" y="6209"/>
                  <a:pt x="3435" y="6369"/>
                  <a:pt x="3238" y="6369"/>
                </a:cubicBezTo>
                <a:lnTo>
                  <a:pt x="357" y="6369"/>
                </a:lnTo>
                <a:cubicBezTo>
                  <a:pt x="160" y="6369"/>
                  <a:pt x="0" y="6209"/>
                  <a:pt x="0" y="6012"/>
                </a:cubicBezTo>
                <a:lnTo>
                  <a:pt x="0" y="357"/>
                </a:lnTo>
                <a:cubicBezTo>
                  <a:pt x="0" y="166"/>
                  <a:pt x="150" y="10"/>
                  <a:pt x="339" y="0"/>
                </a:cubicBezTo>
                <a:lnTo>
                  <a:pt x="357" y="0"/>
                </a:lnTo>
                <a:close/>
              </a:path>
            </a:pathLst>
          </a:custGeom>
          <a:ln w="12700">
            <a:noFill/>
          </a:ln>
          <a:effectLst/>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160645" cy="306705"/>
            <a:chOff x="0" y="236200"/>
            <a:chExt cx="5160645"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3872230" cy="306705"/>
            </a:xfrm>
            <a:prstGeom prst="rect">
              <a:avLst/>
            </a:prstGeom>
          </p:spPr>
          <p:txBody>
            <a:bodyPr wrap="square">
              <a:spAutoFit/>
            </a:bodyPr>
            <a:lstStyle/>
            <a:p>
              <a:pPr algn="l"/>
              <a:r>
                <a:rPr lang="en-US" altLang="zh-CN" sz="1400" b="1" dirty="0">
                  <a:latin typeface="方正屏显雅宋简体" panose="02010600010101010101" charset="-122"/>
                  <a:ea typeface="方正屏显雅宋简体" panose="02010600010101010101" charset="-122"/>
                  <a:sym typeface="Century Gothic" panose="020B0502020202020204" pitchFamily="34" charset="0"/>
                </a:rPr>
                <a:t>Honor related to the painting line</a:t>
              </a:r>
              <a:endParaRPr lang="en-US" altLang="zh-CN" sz="14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14" name="矩形 13"/>
          <p:cNvSpPr/>
          <p:nvPr/>
        </p:nvSpPr>
        <p:spPr>
          <a:xfrm>
            <a:off x="4819650" y="1268095"/>
            <a:ext cx="3349625" cy="864870"/>
          </a:xfrm>
          <a:prstGeom prst="rect">
            <a:avLst/>
          </a:prstGeom>
          <a:solidFill>
            <a:srgbClr val="C00000"/>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US" altLang="zh-CN" sz="1800" b="1" dirty="0">
                <a:latin typeface="方正屏显雅宋简体" panose="02010600010101010101" charset="-122"/>
                <a:ea typeface="方正屏显雅宋简体" panose="02010600010101010101" charset="-122"/>
                <a:sym typeface="Century Gothic" panose="020B0502020202020204" pitchFamily="34" charset="0"/>
              </a:rPr>
              <a:t>The first-of-its-kind product appraisal and acceptance results of Jiangsu Province</a:t>
            </a:r>
            <a:endParaRPr lang="en-US" altLang="zh-CN" sz="18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8" name="文本框 7"/>
          <p:cNvSpPr txBox="1"/>
          <p:nvPr/>
        </p:nvSpPr>
        <p:spPr>
          <a:xfrm>
            <a:off x="1090930" y="2304415"/>
            <a:ext cx="3048000" cy="521970"/>
          </a:xfrm>
          <a:prstGeom prst="rect">
            <a:avLst/>
          </a:prstGeom>
          <a:noFill/>
        </p:spPr>
        <p:txBody>
          <a:bodyPr wrap="square" rtlCol="0">
            <a:spAutoFit/>
          </a:bodyPr>
          <a:p>
            <a:pPr algn="l">
              <a:buClrTx/>
              <a:buSzTx/>
              <a:buFontTx/>
            </a:pPr>
            <a:r>
              <a:rPr lang="en-US" altLang="zh-CN" b="1" dirty="0">
                <a:latin typeface="方正屏显雅宋简体" panose="02010600010101010101" charset="-122"/>
                <a:ea typeface="方正屏显雅宋简体" panose="02010600010101010101" charset="-122"/>
              </a:rPr>
              <a:t>Received government award: </a:t>
            </a:r>
            <a:endParaRPr lang="en-US" altLang="zh-CN" b="1" dirty="0">
              <a:latin typeface="方正屏显雅宋简体" panose="02010600010101010101" charset="-122"/>
              <a:ea typeface="方正屏显雅宋简体" panose="02010600010101010101" charset="-122"/>
            </a:endParaRPr>
          </a:p>
          <a:p>
            <a:pPr algn="l">
              <a:buClrTx/>
              <a:buSzTx/>
              <a:buFontTx/>
            </a:pPr>
            <a:r>
              <a:rPr lang="en-US" altLang="zh-CN" b="1" dirty="0">
                <a:latin typeface="方正屏显雅宋简体" panose="02010600010101010101" charset="-122"/>
                <a:ea typeface="方正屏显雅宋简体" panose="02010600010101010101" charset="-122"/>
              </a:rPr>
              <a:t>2 million yuan</a:t>
            </a:r>
            <a:endParaRPr lang="en-US" altLang="zh-CN" b="1" dirty="0">
              <a:latin typeface="方正屏显雅宋简体" panose="02010600010101010101" charset="-122"/>
              <a:ea typeface="方正屏显雅宋简体" panose="02010600010101010101" charset="-122"/>
            </a:endParaRPr>
          </a:p>
        </p:txBody>
      </p:sp>
      <p:pic>
        <p:nvPicPr>
          <p:cNvPr id="10" name="图片 9"/>
          <p:cNvPicPr>
            <a:picLocks noChangeAspect="1"/>
          </p:cNvPicPr>
          <p:nvPr/>
        </p:nvPicPr>
        <p:blipFill>
          <a:blip r:embed="rId1"/>
          <a:stretch>
            <a:fillRect/>
          </a:stretch>
        </p:blipFill>
        <p:spPr>
          <a:xfrm>
            <a:off x="4819650" y="2304415"/>
            <a:ext cx="3297555" cy="21621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500" fill="hold"/>
                                        <p:tgtEl>
                                          <p:spTgt spid="14"/>
                                        </p:tgtEl>
                                        <p:attrNameLst>
                                          <p:attrName>ppt_w</p:attrName>
                                        </p:attrNameLst>
                                      </p:cBhvr>
                                      <p:tavLst>
                                        <p:tav tm="0">
                                          <p:val>
                                            <p:fltVal val="0"/>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animEffect transition="in" filter="fade">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ldLvl="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4695190" cy="306705"/>
            <a:chOff x="0" y="236200"/>
            <a:chExt cx="4695190" cy="306705"/>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88415" y="236200"/>
              <a:ext cx="3406775" cy="306705"/>
            </a:xfrm>
            <a:prstGeom prst="rect">
              <a:avLst/>
            </a:prstGeom>
          </p:spPr>
          <p:txBody>
            <a:bodyPr wrap="square">
              <a:spAutoFit/>
            </a:bodyPr>
            <a:lstStyle/>
            <a:p>
              <a:pPr algn="l"/>
              <a:r>
                <a:rPr lang="en-US" altLang="zh-CN" b="1" dirty="0">
                  <a:latin typeface="方正屏显雅宋简体" panose="02010600010101010101" charset="-122"/>
                  <a:ea typeface="方正屏显雅宋简体" panose="02010600010101010101" charset="-122"/>
                  <a:sym typeface="Century Gothic" panose="020B0502020202020204" pitchFamily="34" charset="0"/>
                </a:rPr>
                <a:t>Honor related to the painting line</a:t>
              </a:r>
              <a:endParaRPr lang="zh-CN" sz="1400" b="1" dirty="0">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14" name="矩形 13"/>
          <p:cNvSpPr/>
          <p:nvPr/>
        </p:nvSpPr>
        <p:spPr>
          <a:xfrm>
            <a:off x="4819650" y="1268095"/>
            <a:ext cx="3349625" cy="917575"/>
          </a:xfrm>
          <a:prstGeom prst="rect">
            <a:avLst/>
          </a:prstGeom>
          <a:solidFill>
            <a:srgbClr val="C00000"/>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r>
              <a:rPr lang="en-US" altLang="zh-CN" sz="1800" b="1" dirty="0">
                <a:latin typeface="方正屏显雅宋简体" panose="02010600010101010101" charset="-122"/>
                <a:ea typeface="方正屏显雅宋简体" panose="02010600010101010101" charset="-122"/>
                <a:sym typeface="Century Gothic" panose="020B0502020202020204" pitchFamily="34" charset="0"/>
              </a:rPr>
              <a:t>Recognition of Intelligent Manufacturing Workshops in Jiangsu Province</a:t>
            </a:r>
            <a:endParaRPr lang="en-US" altLang="zh-CN" sz="1800" b="1" dirty="0">
              <a:latin typeface="方正屏显雅宋简体" panose="02010600010101010101" charset="-122"/>
              <a:ea typeface="方正屏显雅宋简体" panose="02010600010101010101" charset="-122"/>
              <a:sym typeface="Century Gothic" panose="020B0502020202020204" pitchFamily="34" charset="0"/>
            </a:endParaRPr>
          </a:p>
        </p:txBody>
      </p:sp>
      <p:pic>
        <p:nvPicPr>
          <p:cNvPr id="3" name="图片 2"/>
          <p:cNvPicPr>
            <a:picLocks noChangeAspect="1"/>
          </p:cNvPicPr>
          <p:nvPr/>
        </p:nvPicPr>
        <p:blipFill>
          <a:blip r:embed="rId1"/>
          <a:stretch>
            <a:fillRect/>
          </a:stretch>
        </p:blipFill>
        <p:spPr>
          <a:xfrm>
            <a:off x="4819650" y="2414270"/>
            <a:ext cx="3388360" cy="2229485"/>
          </a:xfrm>
          <a:prstGeom prst="rect">
            <a:avLst/>
          </a:prstGeom>
        </p:spPr>
      </p:pic>
      <p:sp>
        <p:nvSpPr>
          <p:cNvPr id="4" name="文本框 3"/>
          <p:cNvSpPr txBox="1"/>
          <p:nvPr/>
        </p:nvSpPr>
        <p:spPr>
          <a:xfrm>
            <a:off x="973455" y="2506345"/>
            <a:ext cx="3048000" cy="521970"/>
          </a:xfrm>
          <a:prstGeom prst="rect">
            <a:avLst/>
          </a:prstGeom>
          <a:noFill/>
        </p:spPr>
        <p:txBody>
          <a:bodyPr wrap="square" rtlCol="0">
            <a:spAutoFit/>
          </a:bodyPr>
          <a:p>
            <a:pPr algn="l">
              <a:buClrTx/>
              <a:buSzTx/>
              <a:buFontTx/>
            </a:pPr>
            <a:r>
              <a:rPr lang="en-US" altLang="zh-CN" b="1" dirty="0">
                <a:latin typeface="方正屏显雅宋简体" panose="02010600010101010101" charset="-122"/>
                <a:ea typeface="方正屏显雅宋简体" panose="02010600010101010101" charset="-122"/>
              </a:rPr>
              <a:t>Received government award: </a:t>
            </a:r>
            <a:endParaRPr lang="en-US" altLang="zh-CN" b="1" dirty="0">
              <a:latin typeface="方正屏显雅宋简体" panose="02010600010101010101" charset="-122"/>
              <a:ea typeface="方正屏显雅宋简体" panose="02010600010101010101" charset="-122"/>
            </a:endParaRPr>
          </a:p>
          <a:p>
            <a:pPr algn="l">
              <a:buClrTx/>
              <a:buSzTx/>
              <a:buFontTx/>
            </a:pPr>
            <a:r>
              <a:rPr lang="en-US" altLang="zh-CN" b="1" dirty="0">
                <a:latin typeface="方正屏显雅宋简体" panose="02010600010101010101" charset="-122"/>
                <a:ea typeface="方正屏显雅宋简体" panose="02010600010101010101" charset="-122"/>
              </a:rPr>
              <a:t>2.5 million yuan</a:t>
            </a:r>
            <a:endParaRPr lang="en-US" altLang="zh-CN" b="1" dirty="0">
              <a:latin typeface="方正屏显雅宋简体" panose="02010600010101010101" charset="-122"/>
              <a:ea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500" fill="hold"/>
                                        <p:tgtEl>
                                          <p:spTgt spid="14"/>
                                        </p:tgtEl>
                                        <p:attrNameLst>
                                          <p:attrName>ppt_w</p:attrName>
                                        </p:attrNameLst>
                                      </p:cBhvr>
                                      <p:tavLst>
                                        <p:tav tm="0">
                                          <p:val>
                                            <p:fltVal val="0"/>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animEffect transition="in" filter="fade">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ldLvl="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CCL-3"/>
          <p:cNvPicPr>
            <a:picLocks noChangeAspect="1"/>
          </p:cNvPicPr>
          <p:nvPr/>
        </p:nvPicPr>
        <p:blipFill>
          <a:blip r:embed="rId1"/>
          <a:srcRect l="10676" r="30028"/>
          <a:stretch>
            <a:fillRect/>
          </a:stretch>
        </p:blipFill>
        <p:spPr>
          <a:xfrm>
            <a:off x="0" y="0"/>
            <a:ext cx="4066540" cy="5143500"/>
          </a:xfrm>
          <a:prstGeom prst="rect">
            <a:avLst/>
          </a:prstGeom>
        </p:spPr>
      </p:pic>
      <p:sp>
        <p:nvSpPr>
          <p:cNvPr id="33" name="矩形 32"/>
          <p:cNvSpPr/>
          <p:nvPr/>
        </p:nvSpPr>
        <p:spPr>
          <a:xfrm>
            <a:off x="4600559" y="2090759"/>
            <a:ext cx="4122605" cy="829945"/>
          </a:xfrm>
          <a:prstGeom prst="rect">
            <a:avLst/>
          </a:prstGeom>
        </p:spPr>
        <p:txBody>
          <a:bodyPr wrap="square">
            <a:spAutoFit/>
          </a:bodyPr>
          <a:lstStyle/>
          <a:p>
            <a:pPr algn="ctr"/>
            <a:r>
              <a:rPr lang="en-US" altLang="zh-CN" sz="2400" b="1" dirty="0">
                <a:effectLst/>
                <a:latin typeface="方正屏显雅宋简体" panose="02010600010101010101" charset="-122"/>
                <a:ea typeface="方正屏显雅宋简体" panose="02010600010101010101" charset="-122"/>
                <a:cs typeface="方正屏显雅宋简体" panose="02010600010101010101" charset="-122"/>
                <a:sym typeface="+mn-ea"/>
              </a:rPr>
              <a:t>Key Innovations &amp; Technical Features</a:t>
            </a:r>
            <a:endParaRPr lang="en-US" altLang="zh-CN" sz="2400" b="1" dirty="0">
              <a:effectLst/>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36" name="矩形 35"/>
          <p:cNvSpPr/>
          <p:nvPr/>
        </p:nvSpPr>
        <p:spPr>
          <a:xfrm>
            <a:off x="5622882" y="1211020"/>
            <a:ext cx="368878" cy="368878"/>
          </a:xfrm>
          <a:prstGeom prst="rect">
            <a:avLst/>
          </a:prstGeom>
          <a:solidFill>
            <a:srgbClr val="E600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effectLst/>
              <a:latin typeface="方正屏显雅宋简体" panose="02010600010101010101" charset="-122"/>
              <a:ea typeface="方正屏显雅宋简体" panose="02010600010101010101" charset="-122"/>
            </a:endParaRPr>
          </a:p>
        </p:txBody>
      </p:sp>
      <p:sp>
        <p:nvSpPr>
          <p:cNvPr id="46" name="矩形 45"/>
          <p:cNvSpPr/>
          <p:nvPr/>
        </p:nvSpPr>
        <p:spPr>
          <a:xfrm>
            <a:off x="6084578" y="1133854"/>
            <a:ext cx="1837761" cy="521970"/>
          </a:xfrm>
          <a:prstGeom prst="rect">
            <a:avLst/>
          </a:prstGeom>
        </p:spPr>
        <p:txBody>
          <a:bodyPr wrap="square">
            <a:spAutoFit/>
          </a:bodyPr>
          <a:lstStyle/>
          <a:p>
            <a:r>
              <a:rPr lang="en-US" altLang="zh-CN" sz="2800" b="1" dirty="0">
                <a:solidFill>
                  <a:schemeClr val="tx1"/>
                </a:solidFill>
                <a:effectLst/>
                <a:latin typeface="方正屏显雅宋简体" panose="02010600010101010101" charset="-122"/>
                <a:ea typeface="方正屏显雅宋简体" panose="02010600010101010101" charset="-122"/>
              </a:rPr>
              <a:t>PART-3</a:t>
            </a:r>
            <a:endParaRPr lang="en-US" altLang="zh-CN" sz="2800" b="1" dirty="0">
              <a:solidFill>
                <a:schemeClr val="tx1"/>
              </a:solidFill>
              <a:effectLst/>
              <a:latin typeface="方正屏显雅宋简体" panose="02010600010101010101" charset="-122"/>
              <a:ea typeface="方正屏显雅宋简体" panose="02010600010101010101" charset="-122"/>
            </a:endParaRPr>
          </a:p>
        </p:txBody>
      </p:sp>
      <p:sp>
        <p:nvSpPr>
          <p:cNvPr id="6" name="文本框 5"/>
          <p:cNvSpPr txBox="1"/>
          <p:nvPr/>
        </p:nvSpPr>
        <p:spPr>
          <a:xfrm>
            <a:off x="5186680" y="3256915"/>
            <a:ext cx="3587750" cy="1198880"/>
          </a:xfrm>
          <a:prstGeom prst="rect">
            <a:avLst/>
          </a:prstGeom>
          <a:noFill/>
        </p:spPr>
        <p:txBody>
          <a:bodyPr wrap="square" rtlCol="0" anchor="t">
            <a:spAutoFit/>
          </a:bodyPr>
          <a:p>
            <a:pPr marL="285750" indent="-285750" algn="l">
              <a:lnSpc>
                <a:spcPct val="180000"/>
              </a:lnSpc>
              <a:spcBef>
                <a:spcPts val="0"/>
              </a:spcBef>
              <a:spcAft>
                <a:spcPts val="0"/>
              </a:spcAft>
              <a:buClrTx/>
              <a:buSzTx/>
              <a:buFont typeface="Wingdings" panose="05000000000000000000" charset="0"/>
              <a:buChar char="n"/>
            </a:pPr>
            <a:r>
              <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High-Efficiency Cleaning &amp; Passivation Process</a:t>
            </a:r>
            <a:endPar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a:p>
            <a:pPr marL="285750" indent="-285750" algn="l">
              <a:lnSpc>
                <a:spcPct val="180000"/>
              </a:lnSpc>
              <a:spcBef>
                <a:spcPts val="0"/>
              </a:spcBef>
              <a:spcAft>
                <a:spcPts val="0"/>
              </a:spcAft>
              <a:buClrTx/>
              <a:buSzTx/>
              <a:buFont typeface="Wingdings" panose="05000000000000000000" charset="0"/>
              <a:buChar char="n"/>
            </a:pPr>
            <a:r>
              <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High-Precision Edge Guiding (CPC System)</a:t>
            </a:r>
            <a:endPar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a:p>
            <a:pPr marL="285750" indent="-285750" algn="l">
              <a:lnSpc>
                <a:spcPct val="180000"/>
              </a:lnSpc>
              <a:spcBef>
                <a:spcPts val="0"/>
              </a:spcBef>
              <a:spcAft>
                <a:spcPts val="0"/>
              </a:spcAft>
              <a:buClrTx/>
              <a:buSzTx/>
              <a:buFont typeface="Wingdings" panose="05000000000000000000" charset="0"/>
              <a:buChar char="n"/>
            </a:pPr>
            <a:r>
              <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Energy-Efficient Oven &amp; Thermal Management</a:t>
            </a:r>
            <a:endPar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a:p>
            <a:pPr marL="285750" indent="-285750" algn="l">
              <a:lnSpc>
                <a:spcPct val="180000"/>
              </a:lnSpc>
              <a:spcBef>
                <a:spcPts val="0"/>
              </a:spcBef>
              <a:spcAft>
                <a:spcPts val="0"/>
              </a:spcAft>
              <a:buClrTx/>
              <a:buSzTx/>
              <a:buFont typeface="Wingdings" panose="05000000000000000000" charset="0"/>
              <a:buChar char="n"/>
            </a:pPr>
            <a:r>
              <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Digital Intelligence &amp; Remote Control Platform</a:t>
            </a:r>
            <a:endParaRPr lang="en-US" altLang="zh-CN" sz="1000"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4" name="矩形 3"/>
          <p:cNvSpPr/>
          <p:nvPr/>
        </p:nvSpPr>
        <p:spPr>
          <a:xfrm>
            <a:off x="3933882" y="2972044"/>
            <a:ext cx="348201" cy="1886557"/>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effectLst/>
              <a:latin typeface="方正屏显雅宋简体" panose="02010600010101010101" charset="-122"/>
              <a:ea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1+#ppt_w/2"/>
                                          </p:val>
                                        </p:tav>
                                        <p:tav tm="100000">
                                          <p:val>
                                            <p:strVal val="#ppt_x"/>
                                          </p:val>
                                        </p:tav>
                                      </p:tavLst>
                                    </p:anim>
                                    <p:anim calcmode="lin" valueType="num">
                                      <p:cBhvr additive="base">
                                        <p:cTn id="8" dur="500" fill="hold"/>
                                        <p:tgtEl>
                                          <p:spTgt spid="3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500" fill="hold"/>
                                        <p:tgtEl>
                                          <p:spTgt spid="36"/>
                                        </p:tgtEl>
                                        <p:attrNameLst>
                                          <p:attrName>ppt_x</p:attrName>
                                        </p:attrNameLst>
                                      </p:cBhvr>
                                      <p:tavLst>
                                        <p:tav tm="0">
                                          <p:val>
                                            <p:strVal val="1+#ppt_w/2"/>
                                          </p:val>
                                        </p:tav>
                                        <p:tav tm="100000">
                                          <p:val>
                                            <p:strVal val="#ppt_x"/>
                                          </p:val>
                                        </p:tav>
                                      </p:tavLst>
                                    </p:anim>
                                    <p:anim calcmode="lin" valueType="num">
                                      <p:cBhvr additive="base">
                                        <p:cTn id="12" dur="500" fill="hold"/>
                                        <p:tgtEl>
                                          <p:spTgt spid="3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46"/>
                                        </p:tgtEl>
                                        <p:attrNameLst>
                                          <p:attrName>style.visibility</p:attrName>
                                        </p:attrNameLst>
                                      </p:cBhvr>
                                      <p:to>
                                        <p:strVal val="visible"/>
                                      </p:to>
                                    </p:set>
                                    <p:anim calcmode="lin" valueType="num">
                                      <p:cBhvr additive="base">
                                        <p:cTn id="15" dur="500" fill="hold"/>
                                        <p:tgtEl>
                                          <p:spTgt spid="46"/>
                                        </p:tgtEl>
                                        <p:attrNameLst>
                                          <p:attrName>ppt_x</p:attrName>
                                        </p:attrNameLst>
                                      </p:cBhvr>
                                      <p:tavLst>
                                        <p:tav tm="0">
                                          <p:val>
                                            <p:strVal val="1+#ppt_w/2"/>
                                          </p:val>
                                        </p:tav>
                                        <p:tav tm="100000">
                                          <p:val>
                                            <p:strVal val="#ppt_x"/>
                                          </p:val>
                                        </p:tav>
                                      </p:tavLst>
                                    </p:anim>
                                    <p:anim calcmode="lin" valueType="num">
                                      <p:cBhvr additive="base">
                                        <p:cTn id="16" dur="500" fill="hold"/>
                                        <p:tgtEl>
                                          <p:spTgt spid="46"/>
                                        </p:tgtEl>
                                        <p:attrNameLst>
                                          <p:attrName>ppt_y</p:attrName>
                                        </p:attrNameLst>
                                      </p:cBhvr>
                                      <p:tavLst>
                                        <p:tav tm="0">
                                          <p:val>
                                            <p:strVal val="#ppt_y"/>
                                          </p:val>
                                        </p:tav>
                                        <p:tav tm="100000">
                                          <p:val>
                                            <p:strVal val="#ppt_y"/>
                                          </p:val>
                                        </p:tav>
                                      </p:tavLst>
                                    </p:anim>
                                  </p:childTnLst>
                                </p:cTn>
                              </p:par>
                              <p:par>
                                <p:cTn id="17" presetID="22" presetClass="entr" presetSubtype="4"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42"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outHorizont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6" grpId="0" bldLvl="0" animBg="1"/>
      <p:bldP spid="46" grpId="0"/>
      <p:bldP spid="6" grpId="0"/>
      <p:bldP spid="6" grpId="1"/>
      <p:bldP spid="4" grpId="0" bldLvl="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566410" cy="313690"/>
            <a:chOff x="0" y="236200"/>
            <a:chExt cx="5566410"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4336415" cy="306705"/>
            </a:xfrm>
            <a:prstGeom prst="rect">
              <a:avLst/>
            </a:prstGeom>
          </p:spPr>
          <p:txBody>
            <a:bodyPr wrap="square">
              <a:spAutoFit/>
            </a:bodyPr>
            <a:lstStyle/>
            <a:p>
              <a:pPr algn="l">
                <a:lnSpc>
                  <a:spcPct val="100000"/>
                </a:lnSpc>
                <a:spcBef>
                  <a:spcPts val="0"/>
                </a:spcBef>
                <a:buClrTx/>
                <a:buSzTx/>
                <a:buFontTx/>
                <a:buNone/>
              </a:pPr>
              <a:r>
                <a:rPr lang="en-US" altLang="zh-CN"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High-Efficiency Cleaning Process</a:t>
              </a:r>
              <a:endParaRPr lang="zh-CN" altLang="en-US"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3" name="图片 2" descr="china-washing line 1"/>
          <p:cNvPicPr>
            <a:picLocks noChangeAspect="1"/>
          </p:cNvPicPr>
          <p:nvPr/>
        </p:nvPicPr>
        <p:blipFill>
          <a:blip r:embed="rId1"/>
          <a:stretch>
            <a:fillRect/>
          </a:stretch>
        </p:blipFill>
        <p:spPr>
          <a:xfrm>
            <a:off x="2642870" y="1329055"/>
            <a:ext cx="3724275" cy="2793365"/>
          </a:xfrm>
          <a:prstGeom prst="rect">
            <a:avLst/>
          </a:prstGeom>
        </p:spPr>
      </p:pic>
      <p:sp>
        <p:nvSpPr>
          <p:cNvPr id="5" name="矩形: 圆角 2"/>
          <p:cNvSpPr/>
          <p:nvPr/>
        </p:nvSpPr>
        <p:spPr>
          <a:xfrm>
            <a:off x="6176446" y="1834312"/>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7" name="矩形: 圆角 24"/>
          <p:cNvSpPr/>
          <p:nvPr/>
        </p:nvSpPr>
        <p:spPr>
          <a:xfrm>
            <a:off x="6176446" y="3438044"/>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latin typeface="方正屏显雅宋简体" panose="02010600010101010101" charset="-122"/>
              <a:ea typeface="方正屏显雅宋简体" panose="02010600010101010101" charset="-122"/>
              <a:sym typeface="+mn-ea"/>
            </a:endParaRPr>
          </a:p>
        </p:txBody>
      </p:sp>
      <p:sp>
        <p:nvSpPr>
          <p:cNvPr id="8" name="矩形: 圆角 25"/>
          <p:cNvSpPr/>
          <p:nvPr/>
        </p:nvSpPr>
        <p:spPr>
          <a:xfrm>
            <a:off x="2399644" y="1840137"/>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9" name="矩形: 圆角 28"/>
          <p:cNvSpPr/>
          <p:nvPr/>
        </p:nvSpPr>
        <p:spPr>
          <a:xfrm>
            <a:off x="2399644" y="3443869"/>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grpSp>
        <p:nvGrpSpPr>
          <p:cNvPr id="10" name="组合 9"/>
          <p:cNvGrpSpPr/>
          <p:nvPr/>
        </p:nvGrpSpPr>
        <p:grpSpPr>
          <a:xfrm>
            <a:off x="61234" y="1833349"/>
            <a:ext cx="2139315" cy="791514"/>
            <a:chOff x="7774462" y="1965071"/>
            <a:chExt cx="2852421" cy="1055353"/>
          </a:xfrm>
        </p:grpSpPr>
        <p:sp>
          <p:nvSpPr>
            <p:cNvPr id="11" name="文本框 26"/>
            <p:cNvSpPr txBox="1"/>
            <p:nvPr/>
          </p:nvSpPr>
          <p:spPr>
            <a:xfrm>
              <a:off x="8011029" y="2260117"/>
              <a:ext cx="2593399" cy="760307"/>
            </a:xfrm>
            <a:prstGeom prst="rect">
              <a:avLst/>
            </a:prstGeom>
            <a:noFill/>
          </p:spPr>
          <p:txBody>
            <a:bodyPr wrap="square" rtlCol="0">
              <a:spAutoFit/>
            </a:bodyPr>
            <a:p>
              <a:pPr algn="r">
                <a:lnSpc>
                  <a:spcPct val="130000"/>
                </a:lnSpc>
              </a:pPr>
              <a:r>
                <a:rPr lang="en-US" altLang="zh-CN" sz="800" dirty="0">
                  <a:latin typeface="方正屏显雅宋简体" panose="02010600010101010101" charset="-122"/>
                  <a:ea typeface="方正屏显雅宋简体" panose="02010600010101010101" charset="-122"/>
                </a:rPr>
                <a:t>Adjustable pressure/angle nozzles provide better cleaning vs. immersion.</a:t>
              </a:r>
              <a:endParaRPr lang="en-US" altLang="zh-CN" sz="800" dirty="0">
                <a:latin typeface="方正屏显雅宋简体" panose="02010600010101010101" charset="-122"/>
                <a:ea typeface="方正屏显雅宋简体" panose="02010600010101010101" charset="-122"/>
              </a:endParaRPr>
            </a:p>
          </p:txBody>
        </p:sp>
        <p:sp>
          <p:nvSpPr>
            <p:cNvPr id="12" name="矩形 11"/>
            <p:cNvSpPr/>
            <p:nvPr/>
          </p:nvSpPr>
          <p:spPr>
            <a:xfrm>
              <a:off x="7774462" y="1965071"/>
              <a:ext cx="2852421" cy="3970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rPr>
                <a:t>High-Pressure Spray</a:t>
              </a:r>
              <a:endPar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endParaRPr>
            </a:p>
          </p:txBody>
        </p:sp>
      </p:grpSp>
      <p:grpSp>
        <p:nvGrpSpPr>
          <p:cNvPr id="13" name="组合 12"/>
          <p:cNvGrpSpPr/>
          <p:nvPr/>
        </p:nvGrpSpPr>
        <p:grpSpPr>
          <a:xfrm>
            <a:off x="6827251" y="1763488"/>
            <a:ext cx="2232025" cy="1241425"/>
            <a:chOff x="7650849" y="2360088"/>
            <a:chExt cx="2976034" cy="1655229"/>
          </a:xfrm>
        </p:grpSpPr>
        <p:sp>
          <p:nvSpPr>
            <p:cNvPr id="14" name="文本框 22"/>
            <p:cNvSpPr txBox="1"/>
            <p:nvPr/>
          </p:nvSpPr>
          <p:spPr>
            <a:xfrm>
              <a:off x="7650849" y="2747860"/>
              <a:ext cx="2884594" cy="1267457"/>
            </a:xfrm>
            <a:prstGeom prst="rect">
              <a:avLst/>
            </a:prstGeom>
            <a:noFill/>
          </p:spPr>
          <p:txBody>
            <a:bodyPr wrap="square" rtlCol="0">
              <a:spAutoFit/>
            </a:bodyPr>
            <a:p>
              <a:pPr>
                <a:lnSpc>
                  <a:spcPct val="140000"/>
                </a:lnSpc>
              </a:pPr>
              <a:r>
                <a:rPr lang="en-US" altLang="zh-CN" sz="800" dirty="0">
                  <a:latin typeface="方正屏显雅宋简体" panose="02010600010101010101" charset="-122"/>
                  <a:ea typeface="方正屏显雅宋简体" panose="02010600010101010101" charset="-122"/>
                </a:rPr>
                <a:t>Individual tank control with internal circulation reduces chemical consumption. High-efficiency filters offer superior performance and easier maintenance than standard types.</a:t>
              </a:r>
              <a:endParaRPr lang="en-US" altLang="zh-CN" sz="800" dirty="0">
                <a:latin typeface="方正屏显雅宋简体" panose="02010600010101010101" charset="-122"/>
                <a:ea typeface="方正屏显雅宋简体" panose="02010600010101010101" charset="-122"/>
              </a:endParaRPr>
            </a:p>
          </p:txBody>
        </p:sp>
        <p:sp>
          <p:nvSpPr>
            <p:cNvPr id="15" name="矩形 14"/>
            <p:cNvSpPr/>
            <p:nvPr/>
          </p:nvSpPr>
          <p:spPr>
            <a:xfrm>
              <a:off x="7650849" y="2360088"/>
              <a:ext cx="2976034" cy="4673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Independent Tanks &amp; Filtration</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grpSp>
        <p:nvGrpSpPr>
          <p:cNvPr id="16" name="组合 15"/>
          <p:cNvGrpSpPr/>
          <p:nvPr/>
        </p:nvGrpSpPr>
        <p:grpSpPr>
          <a:xfrm>
            <a:off x="61234" y="3149784"/>
            <a:ext cx="2139397" cy="1355724"/>
            <a:chOff x="7774462" y="1804198"/>
            <a:chExt cx="2852530" cy="1807631"/>
          </a:xfrm>
        </p:grpSpPr>
        <p:sp>
          <p:nvSpPr>
            <p:cNvPr id="17" name="文本框 26"/>
            <p:cNvSpPr txBox="1"/>
            <p:nvPr/>
          </p:nvSpPr>
          <p:spPr>
            <a:xfrm>
              <a:off x="8012375" y="2213136"/>
              <a:ext cx="2591647" cy="1398693"/>
            </a:xfrm>
            <a:prstGeom prst="rect">
              <a:avLst/>
            </a:prstGeom>
            <a:noFill/>
          </p:spPr>
          <p:txBody>
            <a:bodyPr wrap="square" rtlCol="0">
              <a:spAutoFit/>
            </a:bodyPr>
            <a:p>
              <a:pPr algn="r">
                <a:lnSpc>
                  <a:spcPct val="130000"/>
                </a:lnSpc>
              </a:pPr>
              <a:r>
                <a:rPr lang="en-US" altLang="zh-CN" sz="800" dirty="0">
                  <a:latin typeface="方正屏显雅宋简体" panose="02010600010101010101" charset="-122"/>
                  <a:ea typeface="方正屏显雅宋简体" panose="02010600010101010101" charset="-122"/>
                </a:rPr>
                <a:t>All the inner shells, exteriors, bearings, pipes, valves, etc., are made of 316/304 stainless steel, ensuring that the cleaning equipment can have a service life of over 20 years.</a:t>
              </a:r>
              <a:endParaRPr lang="en-US" altLang="zh-CN" sz="800" dirty="0">
                <a:latin typeface="方正屏显雅宋简体" panose="02010600010101010101" charset="-122"/>
                <a:ea typeface="方正屏显雅宋简体" panose="02010600010101010101" charset="-122"/>
              </a:endParaRPr>
            </a:p>
          </p:txBody>
        </p:sp>
        <p:sp>
          <p:nvSpPr>
            <p:cNvPr id="19" name="矩形 18"/>
            <p:cNvSpPr/>
            <p:nvPr/>
          </p:nvSpPr>
          <p:spPr>
            <a:xfrm>
              <a:off x="7774462" y="1804198"/>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solidFill>
                  <a:latin typeface="方正屏显雅宋简体" panose="02010600010101010101" charset="-122"/>
                  <a:ea typeface="方正屏显雅宋简体" panose="02010600010101010101" charset="-122"/>
                  <a:sym typeface="+mn-ea"/>
                </a:rPr>
                <a:t>All stainless steel tank body and pipeline valves</a:t>
              </a:r>
              <a:endParaRPr lang="en-US" altLang="zh-CN" sz="1200" b="1" dirty="0">
                <a:solidFill>
                  <a:schemeClr val="tx1"/>
                </a:solidFill>
                <a:latin typeface="方正屏显雅宋简体" panose="02010600010101010101" charset="-122"/>
                <a:ea typeface="方正屏显雅宋简体" panose="02010600010101010101" charset="-122"/>
              </a:endParaRPr>
            </a:p>
          </p:txBody>
        </p:sp>
      </p:grpSp>
      <p:grpSp>
        <p:nvGrpSpPr>
          <p:cNvPr id="21" name="组合 20"/>
          <p:cNvGrpSpPr/>
          <p:nvPr/>
        </p:nvGrpSpPr>
        <p:grpSpPr>
          <a:xfrm>
            <a:off x="6873875" y="3440430"/>
            <a:ext cx="2139315" cy="838835"/>
            <a:chOff x="7774462" y="2644275"/>
            <a:chExt cx="2852530" cy="2007401"/>
          </a:xfrm>
        </p:grpSpPr>
        <p:sp>
          <p:nvSpPr>
            <p:cNvPr id="22" name="文本框 21"/>
            <p:cNvSpPr txBox="1"/>
            <p:nvPr/>
          </p:nvSpPr>
          <p:spPr>
            <a:xfrm>
              <a:off x="7774462" y="3287069"/>
              <a:ext cx="2785641" cy="1364607"/>
            </a:xfrm>
            <a:prstGeom prst="rect">
              <a:avLst/>
            </a:prstGeom>
            <a:noFill/>
          </p:spPr>
          <p:txBody>
            <a:bodyPr wrap="square" rtlCol="0">
              <a:spAutoFit/>
            </a:bodyPr>
            <a:p>
              <a:pPr>
                <a:lnSpc>
                  <a:spcPct val="130000"/>
                </a:lnSpc>
              </a:pPr>
              <a:r>
                <a:rPr lang="en-US" altLang="zh-CN" sz="800" dirty="0">
                  <a:latin typeface="方正屏显雅宋简体" panose="02010600010101010101" charset="-122"/>
                  <a:ea typeface="方正屏显雅宋简体" panose="02010600010101010101" charset="-122"/>
                </a:rPr>
                <a:t>Tank liquid level detection, pipeline pressure detection, and automatic tank liquid replenishment control.</a:t>
              </a:r>
              <a:endParaRPr lang="en-US" altLang="zh-CN" sz="800" dirty="0">
                <a:latin typeface="方正屏显雅宋简体" panose="02010600010101010101" charset="-122"/>
                <a:ea typeface="方正屏显雅宋简体" panose="02010600010101010101" charset="-122"/>
              </a:endParaRPr>
            </a:p>
          </p:txBody>
        </p:sp>
        <p:sp>
          <p:nvSpPr>
            <p:cNvPr id="23" name="矩形 22"/>
            <p:cNvSpPr/>
            <p:nvPr/>
          </p:nvSpPr>
          <p:spPr>
            <a:xfrm>
              <a:off x="7774462" y="2644275"/>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On-line detection&amp; Real-time Monitoring</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pic>
        <p:nvPicPr>
          <p:cNvPr id="24" name="图片 23" descr="E:/设计图片素材/marek-piwnicki-gGURH5X5O58-unsplash.jpgmarek-piwnicki-gGURH5X5O58-unsplash"/>
          <p:cNvPicPr>
            <a:picLocks noChangeAspect="1"/>
          </p:cNvPicPr>
          <p:nvPr>
            <p:custDataLst>
              <p:tags r:id="rId2"/>
            </p:custDataLst>
          </p:nvPr>
        </p:nvPicPr>
        <p:blipFill>
          <a:blip r:embed="rId3" cstate="email"/>
          <a:srcRect l="2132" t="19064" r="291" b="21327"/>
          <a:stretch>
            <a:fillRect/>
          </a:stretch>
        </p:blipFill>
        <p:spPr>
          <a:xfrm>
            <a:off x="1229995" y="1053465"/>
            <a:ext cx="841375" cy="685800"/>
          </a:xfrm>
          <a:prstGeom prst="roundRect">
            <a:avLst/>
          </a:prstGeom>
        </p:spPr>
      </p:pic>
      <p:pic>
        <p:nvPicPr>
          <p:cNvPr id="42" name="图片 49" descr="lADPBbCc1j8DoGbNAljNAyA_800_600"/>
          <p:cNvPicPr>
            <a:picLocks noChangeAspect="1"/>
          </p:cNvPicPr>
          <p:nvPr/>
        </p:nvPicPr>
        <p:blipFill>
          <a:blip r:embed="rId4"/>
          <a:srcRect l="24450" t="58439" r="33734" b="89"/>
          <a:stretch>
            <a:fillRect/>
          </a:stretch>
        </p:blipFill>
        <p:spPr>
          <a:xfrm>
            <a:off x="6997065" y="878205"/>
            <a:ext cx="976630" cy="727075"/>
          </a:xfrm>
          <a:prstGeom prst="roundRect">
            <a:avLst/>
          </a:prstGeom>
        </p:spPr>
      </p:pic>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6796405" y="2216785"/>
            <a:ext cx="1945640" cy="506730"/>
          </a:xfrm>
          <a:prstGeom prst="rect">
            <a:avLst/>
          </a:prstGeom>
          <a:noFill/>
        </p:spPr>
        <p:txBody>
          <a:bodyPr wrap="square" rtlCol="0">
            <a:spAutoFit/>
          </a:bodyPr>
          <a:p>
            <a:pPr algn="l">
              <a:buClrTx/>
              <a:buSzTx/>
              <a:buFontTx/>
            </a:pPr>
            <a:r>
              <a:rPr lang="en-US" altLang="zh-CN" sz="900" dirty="0">
                <a:latin typeface="方正屏显雅宋简体" panose="02010600010101010101" charset="-122"/>
                <a:ea typeface="方正屏显雅宋简体" panose="02010600010101010101" charset="-122"/>
              </a:rPr>
              <a:t>The precision is higher than that of ordinary passivation machines.</a:t>
            </a:r>
            <a:endParaRPr lang="en-US" altLang="zh-CN" sz="900" dirty="0">
              <a:latin typeface="方正屏显雅宋简体" panose="02010600010101010101" charset="-122"/>
              <a:ea typeface="方正屏显雅宋简体" panose="02010600010101010101" charset="-122"/>
            </a:endParaRPr>
          </a:p>
        </p:txBody>
      </p:sp>
      <p:grpSp>
        <p:nvGrpSpPr>
          <p:cNvPr id="2" name="组合 1"/>
          <p:cNvGrpSpPr/>
          <p:nvPr/>
        </p:nvGrpSpPr>
        <p:grpSpPr>
          <a:xfrm>
            <a:off x="0" y="155990"/>
            <a:ext cx="5897880" cy="313690"/>
            <a:chOff x="0" y="236200"/>
            <a:chExt cx="5897880"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4667885" cy="306705"/>
            </a:xfrm>
            <a:prstGeom prst="rect">
              <a:avLst/>
            </a:prstGeom>
          </p:spPr>
          <p:txBody>
            <a:bodyPr wrap="square">
              <a:spAutoFit/>
            </a:bodyPr>
            <a:lstStyle/>
            <a:p>
              <a:pPr algn="l">
                <a:lnSpc>
                  <a:spcPct val="100000"/>
                </a:lnSpc>
                <a:spcBef>
                  <a:spcPts val="0"/>
                </a:spcBef>
                <a:buClrTx/>
                <a:buSzTx/>
                <a:buFontTx/>
                <a:buNone/>
              </a:pPr>
              <a:r>
                <a:rPr lang="en-US" altLang="zh-CN" sz="1400" b="1" dirty="0">
                  <a:latin typeface="方正屏显雅宋简体" panose="02010600010101010101" charset="-122"/>
                  <a:ea typeface="方正屏显雅宋简体" panose="02010600010101010101" charset="-122"/>
                </a:rPr>
                <a:t>Efficient passivation process</a:t>
              </a:r>
              <a:endParaRPr lang="en-US" altLang="zh-CN"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6" name="矩形: 圆角 2"/>
          <p:cNvSpPr/>
          <p:nvPr/>
        </p:nvSpPr>
        <p:spPr>
          <a:xfrm>
            <a:off x="6343650" y="1704340"/>
            <a:ext cx="361950" cy="226060"/>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25" name="矩形: 圆角 24"/>
          <p:cNvSpPr/>
          <p:nvPr/>
        </p:nvSpPr>
        <p:spPr>
          <a:xfrm>
            <a:off x="6343650" y="2867660"/>
            <a:ext cx="361950" cy="226060"/>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latin typeface="方正屏显雅宋简体" panose="02010600010101010101" charset="-122"/>
              <a:ea typeface="方正屏显雅宋简体" panose="02010600010101010101" charset="-122"/>
              <a:sym typeface="+mn-ea"/>
            </a:endParaRPr>
          </a:p>
        </p:txBody>
      </p:sp>
      <p:sp>
        <p:nvSpPr>
          <p:cNvPr id="35" name="矩形 34"/>
          <p:cNvSpPr/>
          <p:nvPr/>
        </p:nvSpPr>
        <p:spPr>
          <a:xfrm>
            <a:off x="6863080" y="1772920"/>
            <a:ext cx="2139315" cy="3505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Independent control of upper and lower film thicknesses</a:t>
            </a:r>
            <a:endParaRPr lang="en-US" altLang="zh-CN" sz="1200" dirty="0">
              <a:solidFill>
                <a:schemeClr val="tx1"/>
              </a:solidFill>
              <a:latin typeface="方正屏显雅宋简体" panose="02010600010101010101" charset="-122"/>
              <a:ea typeface="方正屏显雅宋简体" panose="02010600010101010101" charset="-122"/>
            </a:endParaRPr>
          </a:p>
        </p:txBody>
      </p:sp>
      <p:pic>
        <p:nvPicPr>
          <p:cNvPr id="3" name="图片 2"/>
          <p:cNvPicPr>
            <a:picLocks noChangeAspect="1"/>
          </p:cNvPicPr>
          <p:nvPr/>
        </p:nvPicPr>
        <p:blipFill>
          <a:blip r:embed="rId1"/>
          <a:stretch>
            <a:fillRect/>
          </a:stretch>
        </p:blipFill>
        <p:spPr>
          <a:xfrm>
            <a:off x="3434080" y="704850"/>
            <a:ext cx="2867660" cy="3924300"/>
          </a:xfrm>
          <a:prstGeom prst="rect">
            <a:avLst/>
          </a:prstGeom>
        </p:spPr>
      </p:pic>
      <p:pic>
        <p:nvPicPr>
          <p:cNvPr id="5" name="图片 4" descr="反应机"/>
          <p:cNvPicPr>
            <a:picLocks noChangeAspect="1"/>
          </p:cNvPicPr>
          <p:nvPr/>
        </p:nvPicPr>
        <p:blipFill>
          <a:blip r:embed="rId2"/>
          <a:stretch>
            <a:fillRect/>
          </a:stretch>
        </p:blipFill>
        <p:spPr>
          <a:xfrm>
            <a:off x="951230" y="1159510"/>
            <a:ext cx="2482850" cy="3310890"/>
          </a:xfrm>
          <a:prstGeom prst="roundRect">
            <a:avLst>
              <a:gd name="adj" fmla="val 10792"/>
            </a:avLst>
          </a:prstGeom>
        </p:spPr>
      </p:pic>
      <p:sp>
        <p:nvSpPr>
          <p:cNvPr id="9" name="矩形 8"/>
          <p:cNvSpPr/>
          <p:nvPr/>
        </p:nvSpPr>
        <p:spPr>
          <a:xfrm>
            <a:off x="6942455" y="2844165"/>
            <a:ext cx="2139315" cy="3505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Automatic detection and control</a:t>
            </a:r>
            <a:endParaRPr lang="en-US" altLang="zh-CN" sz="1200" dirty="0">
              <a:solidFill>
                <a:schemeClr val="tx1"/>
              </a:solidFill>
              <a:latin typeface="方正屏显雅宋简体" panose="02010600010101010101" charset="-122"/>
              <a:ea typeface="方正屏显雅宋简体" panose="02010600010101010101" charset="-122"/>
            </a:endParaRPr>
          </a:p>
        </p:txBody>
      </p:sp>
      <p:sp>
        <p:nvSpPr>
          <p:cNvPr id="10" name="文本框 9"/>
          <p:cNvSpPr txBox="1"/>
          <p:nvPr/>
        </p:nvSpPr>
        <p:spPr>
          <a:xfrm>
            <a:off x="6766560" y="3220085"/>
            <a:ext cx="2118995" cy="1445260"/>
          </a:xfrm>
          <a:prstGeom prst="rect">
            <a:avLst/>
          </a:prstGeom>
          <a:noFill/>
        </p:spPr>
        <p:txBody>
          <a:bodyPr wrap="square" rtlCol="0">
            <a:spAutoFit/>
          </a:bodyPr>
          <a:p>
            <a:pPr algn="l">
              <a:buClrTx/>
              <a:buSzTx/>
              <a:buFontTx/>
            </a:pPr>
            <a:r>
              <a:rPr lang="en-US" altLang="zh-CN" sz="800" dirty="0">
                <a:latin typeface="方正屏显雅宋简体" panose="02010600010101010101" charset="-122"/>
                <a:ea typeface="方正屏显雅宋简体" panose="02010600010101010101" charset="-122"/>
              </a:rPr>
              <a:t>Automatically detect the position of the bath solution to prevent the risk of underfilling of the passivation solution in the bath pan and resulting in missed coating;</a:t>
            </a:r>
            <a:endParaRPr lang="en-US" altLang="zh-CN" sz="800" dirty="0">
              <a:latin typeface="方正屏显雅宋简体" panose="02010600010101010101" charset="-122"/>
              <a:ea typeface="方正屏显雅宋简体" panose="02010600010101010101" charset="-122"/>
            </a:endParaRPr>
          </a:p>
          <a:p>
            <a:pPr algn="l">
              <a:buClrTx/>
              <a:buSzTx/>
              <a:buFontTx/>
            </a:pPr>
            <a:r>
              <a:rPr lang="en-US" altLang="zh-CN" sz="800" dirty="0">
                <a:latin typeface="方正屏显雅宋简体" panose="02010600010101010101" charset="-122"/>
                <a:ea typeface="方正屏显雅宋简体" panose="02010600010101010101" charset="-122"/>
              </a:rPr>
              <a:t>Automatically detect the connection head and lift the passivation roller to avoid damaging the connection head and the passivation roller, thereby affecting the passivation effect and the service life of the roller.</a:t>
            </a:r>
            <a:endParaRPr lang="en-US" altLang="zh-CN" sz="800" dirty="0">
              <a:latin typeface="方正屏显雅宋简体" panose="02010600010101010101" charset="-122"/>
              <a:ea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图片 46" descr="1745149662597"/>
          <p:cNvPicPr>
            <a:picLocks noChangeAspect="1"/>
          </p:cNvPicPr>
          <p:nvPr/>
        </p:nvPicPr>
        <p:blipFill>
          <a:blip r:embed="rId1"/>
          <a:srcRect l="10137" r="6786"/>
          <a:stretch>
            <a:fillRect/>
          </a:stretch>
        </p:blipFill>
        <p:spPr>
          <a:xfrm>
            <a:off x="3366770" y="1953260"/>
            <a:ext cx="2408555" cy="1649730"/>
          </a:xfrm>
          <a:prstGeom prst="rect">
            <a:avLst/>
          </a:prstGeom>
        </p:spPr>
      </p:pic>
      <p:grpSp>
        <p:nvGrpSpPr>
          <p:cNvPr id="2" name="组合 1"/>
          <p:cNvGrpSpPr/>
          <p:nvPr/>
        </p:nvGrpSpPr>
        <p:grpSpPr>
          <a:xfrm>
            <a:off x="0" y="155990"/>
            <a:ext cx="7421245" cy="313690"/>
            <a:chOff x="0" y="236200"/>
            <a:chExt cx="7421245"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6191250" cy="306705"/>
            </a:xfrm>
            <a:prstGeom prst="rect">
              <a:avLst/>
            </a:prstGeom>
          </p:spPr>
          <p:txBody>
            <a:bodyPr wrap="square">
              <a:spAutoFit/>
            </a:bodyPr>
            <a:lstStyle/>
            <a:p>
              <a:pPr algn="l">
                <a:lnSpc>
                  <a:spcPct val="100000"/>
                </a:lnSpc>
                <a:spcBef>
                  <a:spcPts val="0"/>
                </a:spcBef>
                <a:buClrTx/>
                <a:buSzTx/>
                <a:buFontTx/>
                <a:buNone/>
              </a:pPr>
              <a:r>
                <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High-precision deviation correction - CPC alignment system</a:t>
              </a:r>
              <a:endPar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6" name="矩形: 圆角 2"/>
          <p:cNvSpPr/>
          <p:nvPr/>
        </p:nvSpPr>
        <p:spPr>
          <a:xfrm>
            <a:off x="5573196" y="1834312"/>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25" name="矩形: 圆角 24"/>
          <p:cNvSpPr/>
          <p:nvPr/>
        </p:nvSpPr>
        <p:spPr>
          <a:xfrm>
            <a:off x="5573196" y="3438044"/>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latin typeface="方正屏显雅宋简体" panose="02010600010101010101" charset="-122"/>
              <a:ea typeface="方正屏显雅宋简体" panose="02010600010101010101" charset="-122"/>
              <a:sym typeface="+mn-ea"/>
            </a:endParaRPr>
          </a:p>
        </p:txBody>
      </p:sp>
      <p:sp>
        <p:nvSpPr>
          <p:cNvPr id="26" name="矩形: 圆角 25"/>
          <p:cNvSpPr/>
          <p:nvPr/>
        </p:nvSpPr>
        <p:spPr>
          <a:xfrm>
            <a:off x="3040994" y="1840137"/>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29" name="矩形: 圆角 28"/>
          <p:cNvSpPr/>
          <p:nvPr/>
        </p:nvSpPr>
        <p:spPr>
          <a:xfrm>
            <a:off x="3040994" y="3443869"/>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32" name="矩形 31"/>
          <p:cNvSpPr/>
          <p:nvPr/>
        </p:nvSpPr>
        <p:spPr>
          <a:xfrm>
            <a:off x="567690" y="1555750"/>
            <a:ext cx="2283460" cy="5829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rPr>
              <a:t>Frame-type electromagnetic induction sensor</a:t>
            </a:r>
            <a:endPar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endParaRPr>
          </a:p>
        </p:txBody>
      </p:sp>
      <p:grpSp>
        <p:nvGrpSpPr>
          <p:cNvPr id="33" name="组合 32"/>
          <p:cNvGrpSpPr/>
          <p:nvPr/>
        </p:nvGrpSpPr>
        <p:grpSpPr>
          <a:xfrm>
            <a:off x="6316711" y="1661896"/>
            <a:ext cx="2324735" cy="1776095"/>
            <a:chOff x="7774462" y="2224632"/>
            <a:chExt cx="3099647" cy="2368121"/>
          </a:xfrm>
        </p:grpSpPr>
        <p:sp>
          <p:nvSpPr>
            <p:cNvPr id="34" name="文本框 22"/>
            <p:cNvSpPr txBox="1"/>
            <p:nvPr/>
          </p:nvSpPr>
          <p:spPr>
            <a:xfrm>
              <a:off x="7779542" y="2843544"/>
              <a:ext cx="3094567" cy="1749209"/>
            </a:xfrm>
            <a:prstGeom prst="rect">
              <a:avLst/>
            </a:prstGeom>
            <a:noFill/>
          </p:spPr>
          <p:txBody>
            <a:bodyPr wrap="square" rtlCol="0">
              <a:noAutofit/>
            </a:bodyPr>
            <a:p>
              <a:pPr>
                <a:lnSpc>
                  <a:spcPct val="130000"/>
                </a:lnSpc>
              </a:pPr>
              <a:r>
                <a:rPr lang="en-US" altLang="zh-CN" sz="900" dirty="0">
                  <a:latin typeface="方正屏显雅宋简体" panose="02010600010101010101" charset="-122"/>
                  <a:ea typeface="方正屏显雅宋简体" panose="02010600010101010101" charset="-122"/>
                </a:rPr>
                <a:t>The components such as cylinders, proportional amplifiers, and displacement sensors are all of imported brands.</a:t>
              </a:r>
              <a:endParaRPr lang="en-US" altLang="zh-CN" sz="900" dirty="0">
                <a:latin typeface="方正屏显雅宋简体" panose="02010600010101010101" charset="-122"/>
                <a:ea typeface="方正屏显雅宋简体" panose="02010600010101010101" charset="-122"/>
              </a:endParaRPr>
            </a:p>
            <a:p>
              <a:pPr>
                <a:lnSpc>
                  <a:spcPct val="130000"/>
                </a:lnSpc>
              </a:pPr>
              <a:r>
                <a:rPr lang="en-US" altLang="zh-CN" sz="900" dirty="0">
                  <a:latin typeface="方正屏显雅宋简体" panose="02010600010101010101" charset="-122"/>
                  <a:ea typeface="方正屏显雅宋简体" panose="02010600010101010101" charset="-122"/>
                </a:rPr>
                <a:t>The hydraulic cylinder drives the base of the unwinding machine.</a:t>
              </a:r>
              <a:endParaRPr lang="en-US" altLang="zh-CN" sz="900" dirty="0">
                <a:latin typeface="方正屏显雅宋简体" panose="02010600010101010101" charset="-122"/>
                <a:ea typeface="方正屏显雅宋简体" panose="02010600010101010101" charset="-122"/>
              </a:endParaRPr>
            </a:p>
          </p:txBody>
        </p:sp>
        <p:sp>
          <p:nvSpPr>
            <p:cNvPr id="35" name="矩形 34"/>
            <p:cNvSpPr/>
            <p:nvPr/>
          </p:nvSpPr>
          <p:spPr>
            <a:xfrm>
              <a:off x="7774462" y="2224632"/>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Paper feeding machine alignment and deviation correction</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grpSp>
        <p:nvGrpSpPr>
          <p:cNvPr id="36" name="组合 35"/>
          <p:cNvGrpSpPr/>
          <p:nvPr/>
        </p:nvGrpSpPr>
        <p:grpSpPr>
          <a:xfrm>
            <a:off x="371749" y="3200586"/>
            <a:ext cx="2470785" cy="1464310"/>
            <a:chOff x="7333349" y="1871934"/>
            <a:chExt cx="3294381" cy="1952412"/>
          </a:xfrm>
        </p:grpSpPr>
        <p:sp>
          <p:nvSpPr>
            <p:cNvPr id="37" name="文本框 26"/>
            <p:cNvSpPr txBox="1"/>
            <p:nvPr/>
          </p:nvSpPr>
          <p:spPr>
            <a:xfrm>
              <a:off x="7333349" y="2594987"/>
              <a:ext cx="3294381" cy="1229359"/>
            </a:xfrm>
            <a:prstGeom prst="rect">
              <a:avLst/>
            </a:prstGeom>
            <a:noFill/>
          </p:spPr>
          <p:txBody>
            <a:bodyPr wrap="square" rtlCol="0">
              <a:spAutoFit/>
            </a:bodyPr>
            <a:p>
              <a:pPr algn="r">
                <a:lnSpc>
                  <a:spcPct val="150000"/>
                </a:lnSpc>
              </a:pPr>
              <a:r>
                <a:rPr lang="en-US" altLang="zh-CN" sz="900" dirty="0">
                  <a:latin typeface="方正屏显雅宋简体" panose="02010600010101010101" charset="-122"/>
                  <a:ea typeface="方正屏显雅宋简体" panose="02010600010101010101" charset="-122"/>
                </a:rPr>
                <a:t>The deviation correction frame is driven by hydraulic cylinders, resulting in a more sensitive deviation correction response.</a:t>
              </a:r>
              <a:endParaRPr lang="en-US" altLang="zh-CN" sz="900" dirty="0">
                <a:latin typeface="方正屏显雅宋简体" panose="02010600010101010101" charset="-122"/>
                <a:ea typeface="方正屏显雅宋简体" panose="02010600010101010101" charset="-122"/>
              </a:endParaRPr>
            </a:p>
          </p:txBody>
        </p:sp>
        <p:sp>
          <p:nvSpPr>
            <p:cNvPr id="38" name="矩形 37"/>
            <p:cNvSpPr/>
            <p:nvPr/>
          </p:nvSpPr>
          <p:spPr>
            <a:xfrm>
              <a:off x="7774462" y="1871934"/>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solidFill>
                  <a:latin typeface="方正屏显雅宋简体" panose="02010600010101010101" charset="-122"/>
                  <a:ea typeface="方正屏显雅宋简体" panose="02010600010101010101" charset="-122"/>
                </a:rPr>
                <a:t>Mid-section correction of the machine tool assembly</a:t>
              </a:r>
              <a:endParaRPr lang="en-US" altLang="zh-CN" sz="1200" b="1" dirty="0">
                <a:solidFill>
                  <a:schemeClr val="tx1"/>
                </a:solidFill>
                <a:latin typeface="方正屏显雅宋简体" panose="02010600010101010101" charset="-122"/>
                <a:ea typeface="方正屏显雅宋简体" panose="02010600010101010101" charset="-122"/>
              </a:endParaRPr>
            </a:p>
          </p:txBody>
        </p:sp>
      </p:grpSp>
      <p:grpSp>
        <p:nvGrpSpPr>
          <p:cNvPr id="39" name="组合 38"/>
          <p:cNvGrpSpPr/>
          <p:nvPr/>
        </p:nvGrpSpPr>
        <p:grpSpPr>
          <a:xfrm>
            <a:off x="6351001" y="3443791"/>
            <a:ext cx="2470785" cy="589915"/>
            <a:chOff x="7820182" y="2548905"/>
            <a:chExt cx="3294381" cy="786551"/>
          </a:xfrm>
        </p:grpSpPr>
        <p:sp>
          <p:nvSpPr>
            <p:cNvPr id="40" name="文本框 39"/>
            <p:cNvSpPr txBox="1"/>
            <p:nvPr/>
          </p:nvSpPr>
          <p:spPr>
            <a:xfrm>
              <a:off x="7820182" y="2936677"/>
              <a:ext cx="2851574" cy="398779"/>
            </a:xfrm>
            <a:prstGeom prst="rect">
              <a:avLst/>
            </a:prstGeom>
            <a:noFill/>
          </p:spPr>
          <p:txBody>
            <a:bodyPr wrap="square" rtlCol="0">
              <a:spAutoFit/>
            </a:bodyPr>
            <a:p>
              <a:pPr>
                <a:lnSpc>
                  <a:spcPct val="150000"/>
                </a:lnSpc>
              </a:pPr>
              <a:r>
                <a:rPr lang="en-US" altLang="zh-CN" sz="900" dirty="0">
                  <a:latin typeface="方正屏显雅宋简体" panose="02010600010101010101" charset="-122"/>
                  <a:ea typeface="方正屏显雅宋简体" panose="02010600010101010101" charset="-122"/>
                </a:rPr>
                <a:t>With Staggered Wind function</a:t>
              </a:r>
              <a:endParaRPr lang="en-US" altLang="zh-CN" sz="900" dirty="0">
                <a:latin typeface="方正屏显雅宋简体" panose="02010600010101010101" charset="-122"/>
                <a:ea typeface="方正屏显雅宋简体" panose="02010600010101010101" charset="-122"/>
              </a:endParaRPr>
            </a:p>
          </p:txBody>
        </p:sp>
        <p:sp>
          <p:nvSpPr>
            <p:cNvPr id="41" name="矩形 40"/>
            <p:cNvSpPr/>
            <p:nvPr/>
          </p:nvSpPr>
          <p:spPr>
            <a:xfrm>
              <a:off x="7820182" y="2548905"/>
              <a:ext cx="3294381" cy="4673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Rolling shutter system-EPC</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pic>
        <p:nvPicPr>
          <p:cNvPr id="5" name="图片 4" descr="图片"/>
          <p:cNvPicPr>
            <a:picLocks noChangeAspect="1"/>
          </p:cNvPicPr>
          <p:nvPr/>
        </p:nvPicPr>
        <p:blipFill>
          <a:blip r:embed="rId2"/>
          <a:stretch>
            <a:fillRect/>
          </a:stretch>
        </p:blipFill>
        <p:spPr>
          <a:xfrm>
            <a:off x="1229995" y="2138680"/>
            <a:ext cx="1466850" cy="553085"/>
          </a:xfrm>
          <a:prstGeom prst="rect">
            <a:avLst/>
          </a:prstGeom>
        </p:spPr>
      </p:pic>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 name="图片 92" descr="CCL-2"/>
          <p:cNvPicPr>
            <a:picLocks noChangeAspect="1"/>
          </p:cNvPicPr>
          <p:nvPr>
            <p:custDataLst>
              <p:tags r:id="rId1"/>
            </p:custDataLst>
          </p:nvPr>
        </p:nvPicPr>
        <p:blipFill>
          <a:blip r:embed="rId2"/>
          <a:srcRect t="2276" b="29090"/>
          <a:stretch>
            <a:fillRect/>
          </a:stretch>
        </p:blipFill>
        <p:spPr>
          <a:xfrm>
            <a:off x="535940" y="935355"/>
            <a:ext cx="3002915" cy="1636395"/>
          </a:xfrm>
          <a:prstGeom prst="rect">
            <a:avLst/>
          </a:prstGeom>
        </p:spPr>
      </p:pic>
      <p:pic>
        <p:nvPicPr>
          <p:cNvPr id="8" name="图片 7"/>
          <p:cNvPicPr>
            <a:picLocks noChangeAspect="1"/>
          </p:cNvPicPr>
          <p:nvPr/>
        </p:nvPicPr>
        <p:blipFill>
          <a:blip r:embed="rId3"/>
          <a:stretch>
            <a:fillRect/>
          </a:stretch>
        </p:blipFill>
        <p:spPr>
          <a:xfrm rot="16200000">
            <a:off x="5541645" y="2261235"/>
            <a:ext cx="1981200" cy="3181350"/>
          </a:xfrm>
          <a:prstGeom prst="rect">
            <a:avLst/>
          </a:prstGeom>
        </p:spPr>
      </p:pic>
      <p:grpSp>
        <p:nvGrpSpPr>
          <p:cNvPr id="2" name="组合 1"/>
          <p:cNvGrpSpPr/>
          <p:nvPr/>
        </p:nvGrpSpPr>
        <p:grpSpPr>
          <a:xfrm>
            <a:off x="0" y="155990"/>
            <a:ext cx="5923280" cy="313690"/>
            <a:chOff x="0" y="236200"/>
            <a:chExt cx="5923280"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4693285" cy="306705"/>
            </a:xfrm>
            <a:prstGeom prst="rect">
              <a:avLst/>
            </a:prstGeom>
          </p:spPr>
          <p:txBody>
            <a:bodyPr wrap="square">
              <a:spAutoFit/>
            </a:bodyPr>
            <a:lstStyle/>
            <a:p>
              <a:pPr algn="l">
                <a:lnSpc>
                  <a:spcPct val="100000"/>
                </a:lnSpc>
                <a:spcBef>
                  <a:spcPts val="0"/>
                </a:spcBef>
                <a:buClrTx/>
                <a:buSzTx/>
                <a:buFontTx/>
                <a:buNone/>
              </a:pPr>
              <a:r>
                <a:rPr lang="en-US" altLang="zh-CN" sz="1400" b="1" dirty="0">
                  <a:latin typeface="方正屏显雅宋简体" panose="02010600010101010101" charset="-122"/>
                  <a:ea typeface="方正屏显雅宋简体" panose="02010600010101010101" charset="-122"/>
                </a:rPr>
                <a:t>Energy-Efficient Oven &amp; Thermal Management</a:t>
              </a:r>
              <a:endParaRPr lang="en-US" altLang="zh-CN" sz="1400" b="1" dirty="0">
                <a:latin typeface="方正屏显雅宋简体" panose="02010600010101010101" charset="-122"/>
                <a:ea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11" name="文本框 10"/>
          <p:cNvSpPr txBox="1"/>
          <p:nvPr>
            <p:custDataLst>
              <p:tags r:id="rId4"/>
            </p:custDataLst>
          </p:nvPr>
        </p:nvSpPr>
        <p:spPr>
          <a:xfrm>
            <a:off x="3702050" y="1031875"/>
            <a:ext cx="3258185" cy="353060"/>
          </a:xfrm>
          <a:prstGeom prst="rect">
            <a:avLst/>
          </a:prstGeom>
          <a:noFill/>
        </p:spPr>
        <p:txBody>
          <a:bodyPr wrap="square" rtlCol="0" anchor="t">
            <a:noAutofit/>
          </a:bodyPr>
          <a:p>
            <a:pPr marL="171450" lvl="0" indent="-171450">
              <a:lnSpc>
                <a:spcPct val="120000"/>
              </a:lnSpc>
              <a:spcBef>
                <a:spcPct val="0"/>
              </a:spcBef>
              <a:buFont typeface="Wingdings" panose="05000000000000000000" charset="0"/>
              <a:buChar char="n"/>
            </a:pPr>
            <a:r>
              <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rPr>
              <a:t>Insulation</a:t>
            </a:r>
            <a:endPar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lvl="0" indent="-171450">
              <a:lnSpc>
                <a:spcPct val="120000"/>
              </a:lnSpc>
              <a:spcBef>
                <a:spcPct val="0"/>
              </a:spcBef>
              <a:buFont typeface="Wingdings" panose="05000000000000000000" charset="0"/>
              <a:buChar char="n"/>
            </a:pPr>
            <a:endParaRPr lang="zh-CN" altLang="en-US" sz="12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2" name="矩形 11"/>
          <p:cNvSpPr/>
          <p:nvPr>
            <p:custDataLst>
              <p:tags r:id="rId5"/>
            </p:custDataLst>
          </p:nvPr>
        </p:nvSpPr>
        <p:spPr>
          <a:xfrm>
            <a:off x="535940" y="934085"/>
            <a:ext cx="2127885" cy="302895"/>
          </a:xfrm>
          <a:prstGeom prst="rect">
            <a:avLst/>
          </a:prstGeom>
          <a:solidFill>
            <a:srgbClr val="DA0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r>
              <a:rPr lang="en-US" altLang="zh-CN">
                <a:solidFill>
                  <a:schemeClr val="bg1"/>
                </a:solidFill>
                <a:latin typeface="方正屏显雅宋简体" panose="02010600010101010101" charset="-122"/>
                <a:ea typeface="方正屏显雅宋简体" panose="02010600010101010101" charset="-122"/>
              </a:rPr>
              <a:t>High insulation oven</a:t>
            </a:r>
            <a:endParaRPr lang="en-US" altLang="zh-CN">
              <a:solidFill>
                <a:schemeClr val="bg1"/>
              </a:solidFill>
              <a:latin typeface="方正屏显雅宋简体" panose="02010600010101010101" charset="-122"/>
              <a:ea typeface="方正屏显雅宋简体" panose="02010600010101010101" charset="-122"/>
            </a:endParaRPr>
          </a:p>
        </p:txBody>
      </p:sp>
      <p:sp>
        <p:nvSpPr>
          <p:cNvPr id="13" name="矩形 12"/>
          <p:cNvSpPr/>
          <p:nvPr>
            <p:custDataLst>
              <p:tags r:id="rId6"/>
            </p:custDataLst>
          </p:nvPr>
        </p:nvSpPr>
        <p:spPr>
          <a:xfrm>
            <a:off x="4941570" y="2861310"/>
            <a:ext cx="2019300" cy="302895"/>
          </a:xfrm>
          <a:prstGeom prst="rect">
            <a:avLst/>
          </a:prstGeom>
          <a:solidFill>
            <a:srgbClr val="DA0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r>
              <a:rPr lang="en-US" altLang="zh-CN">
                <a:solidFill>
                  <a:schemeClr val="bg1"/>
                </a:solidFill>
                <a:latin typeface="方正屏显雅宋简体" panose="02010600010101010101" charset="-122"/>
                <a:ea typeface="方正屏显雅宋简体" panose="02010600010101010101" charset="-122"/>
              </a:rPr>
              <a:t>Air duct simulation</a:t>
            </a:r>
            <a:endParaRPr lang="en-US" altLang="zh-CN">
              <a:solidFill>
                <a:schemeClr val="bg1"/>
              </a:solidFill>
              <a:latin typeface="方正屏显雅宋简体" panose="02010600010101010101" charset="-122"/>
              <a:ea typeface="方正屏显雅宋简体" panose="02010600010101010101" charset="-122"/>
            </a:endParaRPr>
          </a:p>
        </p:txBody>
      </p:sp>
      <p:sp>
        <p:nvSpPr>
          <p:cNvPr id="3" name="文本框 2"/>
          <p:cNvSpPr txBox="1"/>
          <p:nvPr>
            <p:custDataLst>
              <p:tags r:id="rId7"/>
            </p:custDataLst>
          </p:nvPr>
        </p:nvSpPr>
        <p:spPr>
          <a:xfrm>
            <a:off x="3818890" y="1355090"/>
            <a:ext cx="2997835" cy="624205"/>
          </a:xfrm>
          <a:prstGeom prst="rect">
            <a:avLst/>
          </a:prstGeom>
          <a:noFill/>
        </p:spPr>
        <p:txBody>
          <a:bodyPr wrap="square" rtlCol="0">
            <a:noAutofit/>
          </a:bodyPr>
          <a:p>
            <a:pPr algn="l">
              <a:buClrTx/>
              <a:buSzTx/>
              <a:buFontTx/>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Aerogel material improves energy efficiency by &gt;10% over traditional rock wool.</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a:p>
            <a:pPr algn="l">
              <a:buClrTx/>
              <a:buSzTx/>
              <a:buFontTx/>
            </a:pPr>
            <a:endParaRPr lang="zh-CN" altLang="en-US" sz="900" dirty="0">
              <a:latin typeface="方正屏显雅宋简体" panose="02010600010101010101" charset="-122"/>
              <a:ea typeface="方正屏显雅宋简体" panose="02010600010101010101" charset="-122"/>
            </a:endParaRPr>
          </a:p>
        </p:txBody>
      </p:sp>
      <p:sp>
        <p:nvSpPr>
          <p:cNvPr id="5" name="文本框 4"/>
          <p:cNvSpPr txBox="1"/>
          <p:nvPr>
            <p:custDataLst>
              <p:tags r:id="rId8"/>
            </p:custDataLst>
          </p:nvPr>
        </p:nvSpPr>
        <p:spPr>
          <a:xfrm>
            <a:off x="956310" y="2864485"/>
            <a:ext cx="3764280" cy="353060"/>
          </a:xfrm>
          <a:prstGeom prst="rect">
            <a:avLst/>
          </a:prstGeom>
          <a:noFill/>
        </p:spPr>
        <p:txBody>
          <a:bodyPr wrap="square" rtlCol="0" anchor="t">
            <a:noAutofit/>
          </a:bodyPr>
          <a:p>
            <a:pPr marL="171450" lvl="0" indent="-171450" algn="r">
              <a:lnSpc>
                <a:spcPct val="120000"/>
              </a:lnSpc>
              <a:spcBef>
                <a:spcPct val="0"/>
              </a:spcBef>
              <a:buFont typeface="Wingdings" panose="05000000000000000000" charset="0"/>
              <a:buChar char="n"/>
            </a:pPr>
            <a:r>
              <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rPr>
              <a:t>Uniformity</a:t>
            </a:r>
            <a:endPar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lvl="0" indent="-171450" algn="r">
              <a:lnSpc>
                <a:spcPct val="120000"/>
              </a:lnSpc>
              <a:spcBef>
                <a:spcPct val="0"/>
              </a:spcBef>
              <a:buFont typeface="Wingdings" panose="05000000000000000000" charset="0"/>
              <a:buChar char="n"/>
            </a:pPr>
            <a:endParaRPr lang="zh-CN" altLang="en-US" sz="12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6" name="文本框 5"/>
          <p:cNvSpPr txBox="1"/>
          <p:nvPr>
            <p:custDataLst>
              <p:tags r:id="rId9"/>
            </p:custDataLst>
          </p:nvPr>
        </p:nvSpPr>
        <p:spPr>
          <a:xfrm>
            <a:off x="685800" y="3164205"/>
            <a:ext cx="4034790" cy="922020"/>
          </a:xfrm>
          <a:prstGeom prst="rect">
            <a:avLst/>
          </a:prstGeom>
          <a:noFill/>
        </p:spPr>
        <p:txBody>
          <a:bodyPr wrap="square" rtlCol="0">
            <a:spAutoFit/>
          </a:bodyPr>
          <a:p>
            <a:pPr algn="r">
              <a:buClrTx/>
              <a:buSzTx/>
              <a:buFontTx/>
            </a:pPr>
            <a:r>
              <a:rPr lang="en-US" altLang="zh-CN" sz="900" dirty="0">
                <a:latin typeface="方正屏显雅宋简体" panose="02010600010101010101" charset="-122"/>
                <a:ea typeface="方正屏显雅宋简体" panose="02010600010101010101" charset="-122"/>
              </a:rPr>
              <a:t>The internal flow channels and air knife structure of the oven were designed by our company based on fluid dynamics simulations using software such as ANSYS Fluent. This was done to ensure that the airflow inside the oven is uniform and stable, and to control the temperature difference between the left and right sides of the oven to a good extent.</a:t>
            </a:r>
            <a:endParaRPr lang="en-US" altLang="zh-CN" sz="900" dirty="0">
              <a:latin typeface="方正屏显雅宋简体" panose="02010600010101010101" charset="-122"/>
              <a:ea typeface="方正屏显雅宋简体" panose="02010600010101010101" charset="-122"/>
            </a:endParaRPr>
          </a:p>
        </p:txBody>
      </p:sp>
      <p:sp>
        <p:nvSpPr>
          <p:cNvPr id="17" name="文本框 16"/>
          <p:cNvSpPr txBox="1"/>
          <p:nvPr/>
        </p:nvSpPr>
        <p:spPr>
          <a:xfrm>
            <a:off x="956310" y="4165600"/>
            <a:ext cx="3764280" cy="353060"/>
          </a:xfrm>
          <a:prstGeom prst="rect">
            <a:avLst/>
          </a:prstGeom>
          <a:noFill/>
        </p:spPr>
        <p:txBody>
          <a:bodyPr wrap="square" rtlCol="0" anchor="t">
            <a:noAutofit/>
          </a:bodyPr>
          <a:p>
            <a:pPr marL="171450" lvl="0" indent="-171450" algn="r">
              <a:lnSpc>
                <a:spcPct val="120000"/>
              </a:lnSpc>
              <a:spcBef>
                <a:spcPct val="0"/>
              </a:spcBef>
              <a:buFont typeface="Wingdings" panose="05000000000000000000" charset="0"/>
              <a:buChar char="n"/>
            </a:pPr>
            <a:r>
              <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rPr>
              <a:t>Maintenance</a:t>
            </a:r>
            <a:endParaRPr lang="en-US" altLang="zh-CN" sz="1200"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lvl="0" indent="-171450" algn="r">
              <a:lnSpc>
                <a:spcPct val="120000"/>
              </a:lnSpc>
              <a:spcBef>
                <a:spcPct val="0"/>
              </a:spcBef>
              <a:buFont typeface="Wingdings" panose="05000000000000000000" charset="0"/>
              <a:buChar char="n"/>
            </a:pPr>
            <a:endParaRPr lang="zh-CN" altLang="en-US" sz="12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7" name="文本框 6"/>
          <p:cNvSpPr txBox="1"/>
          <p:nvPr>
            <p:custDataLst>
              <p:tags r:id="rId10"/>
            </p:custDataLst>
          </p:nvPr>
        </p:nvSpPr>
        <p:spPr>
          <a:xfrm>
            <a:off x="712470" y="4490085"/>
            <a:ext cx="4034790" cy="229870"/>
          </a:xfrm>
          <a:prstGeom prst="rect">
            <a:avLst/>
          </a:prstGeom>
          <a:noFill/>
        </p:spPr>
        <p:txBody>
          <a:bodyPr wrap="square" rtlCol="0">
            <a:spAutoFit/>
          </a:bodyPr>
          <a:p>
            <a:pPr algn="r">
              <a:buClrTx/>
              <a:buSzTx/>
              <a:buFontTx/>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Removable nozzle design simplifies cleaning/maintenance.</a:t>
            </a:r>
            <a:r>
              <a:rPr lang="en-US" altLang="zh-CN" sz="900" dirty="0">
                <a:latin typeface="方正屏显雅宋简体" panose="02010600010101010101" charset="-122"/>
                <a:ea typeface="方正屏显雅宋简体" panose="02010600010101010101" charset="-122"/>
              </a:rPr>
              <a:t>.</a:t>
            </a:r>
            <a:endParaRPr lang="en-US" altLang="zh-CN" sz="900" dirty="0">
              <a:latin typeface="方正屏显雅宋简体" panose="02010600010101010101" charset="-122"/>
              <a:ea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1"/>
          <a:stretch>
            <a:fillRect/>
          </a:stretch>
        </p:blipFill>
        <p:spPr>
          <a:xfrm>
            <a:off x="2925445" y="1388745"/>
            <a:ext cx="3162300" cy="2028825"/>
          </a:xfrm>
          <a:prstGeom prst="rect">
            <a:avLst/>
          </a:prstGeom>
        </p:spPr>
      </p:pic>
      <p:grpSp>
        <p:nvGrpSpPr>
          <p:cNvPr id="2" name="组合 1"/>
          <p:cNvGrpSpPr/>
          <p:nvPr/>
        </p:nvGrpSpPr>
        <p:grpSpPr>
          <a:xfrm>
            <a:off x="0" y="155990"/>
            <a:ext cx="5786755" cy="313690"/>
            <a:chOff x="0" y="236200"/>
            <a:chExt cx="5786755"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4556760" cy="306705"/>
            </a:xfrm>
            <a:prstGeom prst="rect">
              <a:avLst/>
            </a:prstGeom>
          </p:spPr>
          <p:txBody>
            <a:bodyPr wrap="square">
              <a:spAutoFit/>
            </a:bodyPr>
            <a:lstStyle/>
            <a:p>
              <a:pPr algn="l">
                <a:lnSpc>
                  <a:spcPct val="100000"/>
                </a:lnSpc>
                <a:spcBef>
                  <a:spcPts val="0"/>
                </a:spcBef>
                <a:buClrTx/>
                <a:buSzTx/>
                <a:buFontTx/>
                <a:buNone/>
              </a:pPr>
              <a:r>
                <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RTO Exhaust Incineration &amp; Heat Recycling</a:t>
              </a:r>
              <a:endPar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6" name="矩形: 圆角 2"/>
          <p:cNvSpPr/>
          <p:nvPr/>
        </p:nvSpPr>
        <p:spPr>
          <a:xfrm>
            <a:off x="5893236" y="1492047"/>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25" name="矩形: 圆角 24"/>
          <p:cNvSpPr/>
          <p:nvPr/>
        </p:nvSpPr>
        <p:spPr>
          <a:xfrm>
            <a:off x="5893236" y="3095779"/>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latin typeface="方正屏显雅宋简体" panose="02010600010101010101" charset="-122"/>
              <a:ea typeface="方正屏显雅宋简体" panose="02010600010101010101" charset="-122"/>
              <a:sym typeface="+mn-ea"/>
            </a:endParaRPr>
          </a:p>
        </p:txBody>
      </p:sp>
      <p:sp>
        <p:nvSpPr>
          <p:cNvPr id="26" name="矩形: 圆角 25"/>
          <p:cNvSpPr/>
          <p:nvPr/>
        </p:nvSpPr>
        <p:spPr>
          <a:xfrm>
            <a:off x="2676504" y="1497872"/>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29" name="矩形: 圆角 28"/>
          <p:cNvSpPr/>
          <p:nvPr/>
        </p:nvSpPr>
        <p:spPr>
          <a:xfrm>
            <a:off x="2676504" y="3101604"/>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endParaRPr>
          </a:p>
        </p:txBody>
      </p:sp>
      <p:sp>
        <p:nvSpPr>
          <p:cNvPr id="32" name="矩形 31"/>
          <p:cNvSpPr/>
          <p:nvPr/>
        </p:nvSpPr>
        <p:spPr>
          <a:xfrm>
            <a:off x="347345" y="1445895"/>
            <a:ext cx="2139315" cy="3505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rPr>
              <a:t>Environmental protection</a:t>
            </a:r>
            <a:endPar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endParaRPr>
          </a:p>
        </p:txBody>
      </p:sp>
      <p:grpSp>
        <p:nvGrpSpPr>
          <p:cNvPr id="33" name="组合 32"/>
          <p:cNvGrpSpPr/>
          <p:nvPr/>
        </p:nvGrpSpPr>
        <p:grpSpPr>
          <a:xfrm>
            <a:off x="6636751" y="1319631"/>
            <a:ext cx="2215515" cy="1459230"/>
            <a:chOff x="7774462" y="2224632"/>
            <a:chExt cx="2954021" cy="1945636"/>
          </a:xfrm>
        </p:grpSpPr>
        <p:sp>
          <p:nvSpPr>
            <p:cNvPr id="34" name="文本框 22"/>
            <p:cNvSpPr txBox="1"/>
            <p:nvPr/>
          </p:nvSpPr>
          <p:spPr>
            <a:xfrm>
              <a:off x="7774462" y="2612404"/>
              <a:ext cx="2954021" cy="1557864"/>
            </a:xfrm>
            <a:prstGeom prst="rect">
              <a:avLst/>
            </a:prstGeom>
            <a:noFill/>
          </p:spPr>
          <p:txBody>
            <a:bodyPr wrap="square" rtlCol="0">
              <a:spAutoFit/>
            </a:bodyPr>
            <a:p>
              <a:pPr>
                <a:lnSpc>
                  <a:spcPct val="130000"/>
                </a:lnSpc>
              </a:pPr>
              <a:r>
                <a:rPr lang="en-US" altLang="zh-CN" sz="900" dirty="0">
                  <a:latin typeface="方正屏显雅宋简体" panose="02010600010101010101" charset="-122"/>
                  <a:ea typeface="方正屏显雅宋简体" panose="02010600010101010101" charset="-122"/>
                </a:rPr>
                <a:t> Jointly developed with environmental specialists; high-precision sensors prevent combustion risks. Zero safety incidents in 20 years. </a:t>
              </a:r>
              <a:endParaRPr lang="en-US" altLang="zh-CN" sz="900" dirty="0">
                <a:latin typeface="方正屏显雅宋简体" panose="02010600010101010101" charset="-122"/>
                <a:ea typeface="方正屏显雅宋简体" panose="02010600010101010101" charset="-122"/>
              </a:endParaRPr>
            </a:p>
            <a:p>
              <a:pPr>
                <a:lnSpc>
                  <a:spcPct val="130000"/>
                </a:lnSpc>
              </a:pPr>
              <a:endParaRPr lang="en-US" altLang="zh-CN" sz="900" dirty="0">
                <a:latin typeface="方正屏显雅宋简体" panose="02010600010101010101" charset="-122"/>
                <a:ea typeface="方正屏显雅宋简体" panose="02010600010101010101" charset="-122"/>
              </a:endParaRPr>
            </a:p>
          </p:txBody>
        </p:sp>
        <p:sp>
          <p:nvSpPr>
            <p:cNvPr id="35" name="矩形 34"/>
            <p:cNvSpPr/>
            <p:nvPr/>
          </p:nvSpPr>
          <p:spPr>
            <a:xfrm>
              <a:off x="7774462" y="2224632"/>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Safety</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grpSp>
        <p:nvGrpSpPr>
          <p:cNvPr id="36" name="组合 35"/>
          <p:cNvGrpSpPr/>
          <p:nvPr/>
        </p:nvGrpSpPr>
        <p:grpSpPr>
          <a:xfrm>
            <a:off x="226969" y="3067248"/>
            <a:ext cx="2423160" cy="920750"/>
            <a:chOff x="7626295" y="2150503"/>
            <a:chExt cx="3230881" cy="1227666"/>
          </a:xfrm>
        </p:grpSpPr>
        <p:sp>
          <p:nvSpPr>
            <p:cNvPr id="37" name="文本框 26"/>
            <p:cNvSpPr txBox="1"/>
            <p:nvPr/>
          </p:nvSpPr>
          <p:spPr>
            <a:xfrm>
              <a:off x="7626295" y="2538276"/>
              <a:ext cx="3230881" cy="839893"/>
            </a:xfrm>
            <a:prstGeom prst="rect">
              <a:avLst/>
            </a:prstGeom>
            <a:noFill/>
          </p:spPr>
          <p:txBody>
            <a:bodyPr wrap="square" rtlCol="0">
              <a:spAutoFit/>
            </a:bodyPr>
            <a:p>
              <a:pPr algn="r">
                <a:lnSpc>
                  <a:spcPct val="130000"/>
                </a:lnSpc>
              </a:pPr>
              <a:r>
                <a:rPr lang="en-US" altLang="zh-CN" sz="900" dirty="0">
                  <a:latin typeface="方正屏显雅宋简体" panose="02010600010101010101" charset="-122"/>
                  <a:ea typeface="方正屏显雅宋简体" panose="02010600010101010101" charset="-122"/>
                </a:rPr>
                <a:t>Higher waste heat utilization compared to in-house competitor designs.</a:t>
              </a:r>
              <a:endParaRPr lang="en-US" altLang="zh-CN" sz="900" dirty="0">
                <a:latin typeface="方正屏显雅宋简体" panose="02010600010101010101" charset="-122"/>
                <a:ea typeface="方正屏显雅宋简体" panose="02010600010101010101" charset="-122"/>
              </a:endParaRPr>
            </a:p>
            <a:p>
              <a:pPr algn="r">
                <a:lnSpc>
                  <a:spcPct val="130000"/>
                </a:lnSpc>
              </a:pPr>
              <a:r>
                <a:rPr lang="en-US" altLang="zh-CN" sz="900" dirty="0">
                  <a:latin typeface="方正屏显雅宋简体" panose="02010600010101010101" charset="-122"/>
                  <a:ea typeface="方正屏显雅宋简体" panose="02010600010101010101" charset="-122"/>
                </a:rPr>
                <a:t>Save 30% of natural gas consumption </a:t>
              </a:r>
              <a:endParaRPr lang="en-US" altLang="zh-CN" sz="900" dirty="0">
                <a:latin typeface="方正屏显雅宋简体" panose="02010600010101010101" charset="-122"/>
                <a:ea typeface="方正屏显雅宋简体" panose="02010600010101010101" charset="-122"/>
              </a:endParaRPr>
            </a:p>
          </p:txBody>
        </p:sp>
        <p:sp>
          <p:nvSpPr>
            <p:cNvPr id="38" name="矩形 37"/>
            <p:cNvSpPr/>
            <p:nvPr/>
          </p:nvSpPr>
          <p:spPr>
            <a:xfrm>
              <a:off x="7774462" y="2150503"/>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solidFill>
                  <a:latin typeface="方正屏显雅宋简体" panose="02010600010101010101" charset="-122"/>
                  <a:ea typeface="方正屏显雅宋简体" panose="02010600010101010101" charset="-122"/>
                </a:rPr>
                <a:t>Efficiency</a:t>
              </a:r>
              <a:endParaRPr lang="en-US" altLang="zh-CN" sz="1200" b="1" dirty="0">
                <a:solidFill>
                  <a:schemeClr val="tx1"/>
                </a:solidFill>
                <a:latin typeface="方正屏显雅宋简体" panose="02010600010101010101" charset="-122"/>
                <a:ea typeface="方正屏显雅宋简体" panose="02010600010101010101" charset="-122"/>
              </a:endParaRPr>
            </a:p>
          </p:txBody>
        </p:sp>
      </p:grpSp>
      <p:grpSp>
        <p:nvGrpSpPr>
          <p:cNvPr id="39" name="组合 38"/>
          <p:cNvGrpSpPr/>
          <p:nvPr/>
        </p:nvGrpSpPr>
        <p:grpSpPr>
          <a:xfrm>
            <a:off x="6584681" y="3101526"/>
            <a:ext cx="2139397" cy="741045"/>
            <a:chOff x="7705035" y="2548905"/>
            <a:chExt cx="2852530" cy="988057"/>
          </a:xfrm>
        </p:grpSpPr>
        <p:sp>
          <p:nvSpPr>
            <p:cNvPr id="40" name="文本框 39"/>
            <p:cNvSpPr txBox="1"/>
            <p:nvPr/>
          </p:nvSpPr>
          <p:spPr>
            <a:xfrm>
              <a:off x="7705035" y="2936677"/>
              <a:ext cx="2852421" cy="600285"/>
            </a:xfrm>
            <a:prstGeom prst="rect">
              <a:avLst/>
            </a:prstGeom>
            <a:noFill/>
          </p:spPr>
          <p:txBody>
            <a:bodyPr wrap="square" rtlCol="0">
              <a:spAutoFit/>
            </a:bodyPr>
            <a:p>
              <a:pPr>
                <a:lnSpc>
                  <a:spcPct val="130000"/>
                </a:lnSpc>
              </a:pPr>
              <a:r>
                <a:rPr lang="en-US" altLang="zh-CN" sz="900" dirty="0">
                  <a:latin typeface="方正屏显雅宋简体" panose="02010600010101010101" charset="-122"/>
                  <a:ea typeface="方正屏显雅宋简体" panose="02010600010101010101" charset="-122"/>
                </a:rPr>
                <a:t>One-touch control reduces operational errors</a:t>
              </a:r>
              <a:endParaRPr lang="en-US" altLang="zh-CN" sz="900" dirty="0">
                <a:latin typeface="方正屏显雅宋简体" panose="02010600010101010101" charset="-122"/>
                <a:ea typeface="方正屏显雅宋简体" panose="02010600010101010101" charset="-122"/>
              </a:endParaRPr>
            </a:p>
          </p:txBody>
        </p:sp>
        <p:sp>
          <p:nvSpPr>
            <p:cNvPr id="41" name="矩形 40"/>
            <p:cNvSpPr/>
            <p:nvPr/>
          </p:nvSpPr>
          <p:spPr>
            <a:xfrm>
              <a:off x="7705035" y="2548905"/>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dirty="0">
                  <a:solidFill>
                    <a:schemeClr val="tx1"/>
                  </a:solidFill>
                  <a:latin typeface="方正屏显雅宋简体" panose="02010600010101010101" charset="-122"/>
                  <a:ea typeface="方正屏显雅宋简体" panose="02010600010101010101" charset="-122"/>
                </a:rPr>
                <a:t>Smart Control</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sp>
        <p:nvSpPr>
          <p:cNvPr id="3" name="文本框 26"/>
          <p:cNvSpPr txBox="1"/>
          <p:nvPr/>
        </p:nvSpPr>
        <p:spPr>
          <a:xfrm>
            <a:off x="487680" y="1676400"/>
            <a:ext cx="2070735" cy="450215"/>
          </a:xfrm>
          <a:prstGeom prst="rect">
            <a:avLst/>
          </a:prstGeom>
          <a:noFill/>
        </p:spPr>
        <p:txBody>
          <a:bodyPr wrap="square" rtlCol="0">
            <a:spAutoFit/>
          </a:bodyPr>
          <a:p>
            <a:pPr>
              <a:lnSpc>
                <a:spcPct val="130000"/>
              </a:lnSpc>
            </a:pPr>
            <a:r>
              <a:rPr lang="en-US" altLang="zh-CN" sz="900" dirty="0">
                <a:latin typeface="方正屏显雅宋简体" panose="02010600010101010101" charset="-122"/>
                <a:ea typeface="方正屏显雅宋简体" panose="02010600010101010101" charset="-122"/>
                <a:sym typeface="+mn-ea"/>
              </a:rPr>
              <a:t>Compliant with GB16297-1996 and GB37822-2019 standards.</a:t>
            </a:r>
            <a:endParaRPr lang="en-US" altLang="zh-CN" sz="900" dirty="0">
              <a:latin typeface="方正屏显雅宋简体" panose="02010600010101010101" charset="-122"/>
              <a:ea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IMG_20191212_171126"/>
          <p:cNvPicPr>
            <a:picLocks noChangeAspect="1"/>
          </p:cNvPicPr>
          <p:nvPr>
            <p:custDataLst>
              <p:tags r:id="rId1"/>
            </p:custDataLst>
          </p:nvPr>
        </p:nvPicPr>
        <p:blipFill>
          <a:blip r:embed="rId2"/>
          <a:stretch>
            <a:fillRect/>
          </a:stretch>
        </p:blipFill>
        <p:spPr>
          <a:xfrm>
            <a:off x="2884170" y="1214120"/>
            <a:ext cx="3303905" cy="2477770"/>
          </a:xfrm>
          <a:prstGeom prst="rect">
            <a:avLst/>
          </a:prstGeom>
        </p:spPr>
      </p:pic>
      <p:grpSp>
        <p:nvGrpSpPr>
          <p:cNvPr id="5" name="组合 4"/>
          <p:cNvGrpSpPr/>
          <p:nvPr/>
        </p:nvGrpSpPr>
        <p:grpSpPr>
          <a:xfrm>
            <a:off x="0" y="155990"/>
            <a:ext cx="5732145" cy="313690"/>
            <a:chOff x="0" y="236200"/>
            <a:chExt cx="5732145" cy="313690"/>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229995" y="243185"/>
              <a:ext cx="4502150" cy="306705"/>
            </a:xfrm>
            <a:prstGeom prst="rect">
              <a:avLst/>
            </a:prstGeom>
          </p:spPr>
          <p:txBody>
            <a:bodyPr wrap="square">
              <a:spAutoFit/>
            </a:bodyPr>
            <a:lstStyle/>
            <a:p>
              <a:pPr algn="l">
                <a:lnSpc>
                  <a:spcPct val="100000"/>
                </a:lnSpc>
                <a:spcBef>
                  <a:spcPts val="0"/>
                </a:spcBef>
                <a:buClrTx/>
                <a:buSzTx/>
                <a:buFontTx/>
                <a:buNone/>
              </a:pPr>
              <a:r>
                <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rPr>
                <a:t>High-precision heavy-Duty painting machine</a:t>
              </a:r>
              <a:endParaRPr lang="en-US" altLang="zh-CN" sz="1400" b="1" dirty="0">
                <a:solidFill>
                  <a:schemeClr val="tx1">
                    <a:lumMod val="65000"/>
                    <a:lumOff val="35000"/>
                  </a:schemeClr>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7" name="矩形: 圆角 2"/>
          <p:cNvSpPr/>
          <p:nvPr>
            <p:custDataLst>
              <p:tags r:id="rId3"/>
            </p:custDataLst>
          </p:nvPr>
        </p:nvSpPr>
        <p:spPr>
          <a:xfrm>
            <a:off x="5893236" y="1492047"/>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sym typeface="方正屏显雅宋简体" panose="02010600010101010101" charset="-122"/>
            </a:endParaRPr>
          </a:p>
        </p:txBody>
      </p:sp>
      <p:sp>
        <p:nvSpPr>
          <p:cNvPr id="25" name="矩形: 圆角 24"/>
          <p:cNvSpPr/>
          <p:nvPr>
            <p:custDataLst>
              <p:tags r:id="rId4"/>
            </p:custDataLst>
          </p:nvPr>
        </p:nvSpPr>
        <p:spPr>
          <a:xfrm>
            <a:off x="5893236" y="3095779"/>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latin typeface="方正屏显雅宋简体" panose="02010600010101010101" charset="-122"/>
              <a:ea typeface="方正屏显雅宋简体" panose="02010600010101010101" charset="-122"/>
              <a:sym typeface="+mn-ea"/>
            </a:endParaRPr>
          </a:p>
        </p:txBody>
      </p:sp>
      <p:sp>
        <p:nvSpPr>
          <p:cNvPr id="26" name="矩形: 圆角 25"/>
          <p:cNvSpPr/>
          <p:nvPr>
            <p:custDataLst>
              <p:tags r:id="rId5"/>
            </p:custDataLst>
          </p:nvPr>
        </p:nvSpPr>
        <p:spPr>
          <a:xfrm>
            <a:off x="2676504" y="1497872"/>
            <a:ext cx="529390" cy="225791"/>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sym typeface="方正屏显雅宋简体" panose="02010600010101010101" charset="-122"/>
            </a:endParaRPr>
          </a:p>
        </p:txBody>
      </p:sp>
      <p:sp>
        <p:nvSpPr>
          <p:cNvPr id="29" name="矩形: 圆角 28"/>
          <p:cNvSpPr/>
          <p:nvPr>
            <p:custDataLst>
              <p:tags r:id="rId6"/>
            </p:custDataLst>
          </p:nvPr>
        </p:nvSpPr>
        <p:spPr>
          <a:xfrm>
            <a:off x="2676504" y="3101604"/>
            <a:ext cx="529390" cy="225791"/>
          </a:xfrm>
          <a:prstGeom prst="roundRect">
            <a:avLst/>
          </a:prstGeom>
          <a:solidFill>
            <a:srgbClr val="DA0000"/>
          </a:solidFill>
          <a:ln>
            <a:solidFill>
              <a:srgbClr val="DA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方正屏显雅宋简体" panose="02010600010101010101" charset="-122"/>
              <a:ea typeface="方正屏显雅宋简体" panose="02010600010101010101" charset="-122"/>
              <a:sym typeface="方正屏显雅宋简体" panose="02010600010101010101" charset="-122"/>
            </a:endParaRPr>
          </a:p>
        </p:txBody>
      </p:sp>
      <p:sp>
        <p:nvSpPr>
          <p:cNvPr id="32" name="矩形 31"/>
          <p:cNvSpPr/>
          <p:nvPr>
            <p:custDataLst>
              <p:tags r:id="rId7"/>
            </p:custDataLst>
          </p:nvPr>
        </p:nvSpPr>
        <p:spPr>
          <a:xfrm>
            <a:off x="347980" y="1367155"/>
            <a:ext cx="2139315" cy="3505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sym typeface="方正屏显雅宋简体" panose="02010600010101010101" charset="-122"/>
              </a:rPr>
              <a:t>Coating roller</a:t>
            </a:r>
            <a:endParaRPr lang="en-US" altLang="zh-CN" sz="1200" b="1" dirty="0">
              <a:solidFill>
                <a:schemeClr val="tx1">
                  <a:lumMod val="95000"/>
                  <a:lumOff val="5000"/>
                </a:schemeClr>
              </a:solidFill>
              <a:latin typeface="方正屏显雅宋简体" panose="02010600010101010101" charset="-122"/>
              <a:ea typeface="方正屏显雅宋简体" panose="02010600010101010101" charset="-122"/>
              <a:sym typeface="方正屏显雅宋简体" panose="02010600010101010101" charset="-122"/>
            </a:endParaRPr>
          </a:p>
        </p:txBody>
      </p:sp>
      <p:grpSp>
        <p:nvGrpSpPr>
          <p:cNvPr id="33" name="组合 32"/>
          <p:cNvGrpSpPr/>
          <p:nvPr>
            <p:custDataLst>
              <p:tags r:id="rId8"/>
            </p:custDataLst>
          </p:nvPr>
        </p:nvGrpSpPr>
        <p:grpSpPr>
          <a:xfrm>
            <a:off x="6584681" y="1319631"/>
            <a:ext cx="2328545" cy="1459230"/>
            <a:chOff x="7705035" y="2224632"/>
            <a:chExt cx="3104727" cy="1945637"/>
          </a:xfrm>
        </p:grpSpPr>
        <p:sp>
          <p:nvSpPr>
            <p:cNvPr id="34" name="文本框 22"/>
            <p:cNvSpPr txBox="1"/>
            <p:nvPr>
              <p:custDataLst>
                <p:tags r:id="rId9"/>
              </p:custDataLst>
            </p:nvPr>
          </p:nvSpPr>
          <p:spPr>
            <a:xfrm>
              <a:off x="7705035" y="2612405"/>
              <a:ext cx="3104727" cy="1557864"/>
            </a:xfrm>
            <a:prstGeom prst="rect">
              <a:avLst/>
            </a:prstGeom>
            <a:noFill/>
          </p:spPr>
          <p:txBody>
            <a:bodyPr wrap="square" rtlCol="0">
              <a:spAutoFit/>
            </a:bodyPr>
            <a:p>
              <a:pP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The coating machine designed by CJM Company features a highly stable frame structure and extremely high coating stability. It completely eliminates the occurrence of coating quality issues such as cross-striations.</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p:txBody>
        </p:sp>
        <p:sp>
          <p:nvSpPr>
            <p:cNvPr id="35" name="矩形 34"/>
            <p:cNvSpPr/>
            <p:nvPr>
              <p:custDataLst>
                <p:tags r:id="rId10"/>
              </p:custDataLst>
            </p:nvPr>
          </p:nvSpPr>
          <p:spPr>
            <a:xfrm>
              <a:off x="7774462" y="2224632"/>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rPr>
                <a:t>Highly stable structure</a:t>
              </a:r>
              <a:endPar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endParaRPr>
            </a:p>
          </p:txBody>
        </p:sp>
      </p:grpSp>
      <p:grpSp>
        <p:nvGrpSpPr>
          <p:cNvPr id="36" name="组合 35"/>
          <p:cNvGrpSpPr/>
          <p:nvPr>
            <p:custDataLst>
              <p:tags r:id="rId11"/>
            </p:custDataLst>
          </p:nvPr>
        </p:nvGrpSpPr>
        <p:grpSpPr>
          <a:xfrm>
            <a:off x="194584" y="3010098"/>
            <a:ext cx="2364740" cy="1516380"/>
            <a:chOff x="7583115" y="2074303"/>
            <a:chExt cx="3152988" cy="2021838"/>
          </a:xfrm>
        </p:grpSpPr>
        <p:sp>
          <p:nvSpPr>
            <p:cNvPr id="8" name="文本框 26"/>
            <p:cNvSpPr txBox="1"/>
            <p:nvPr>
              <p:custDataLst>
                <p:tags r:id="rId12"/>
              </p:custDataLst>
            </p:nvPr>
          </p:nvSpPr>
          <p:spPr>
            <a:xfrm>
              <a:off x="7583115" y="2617016"/>
              <a:ext cx="3152988" cy="1479125"/>
            </a:xfrm>
            <a:prstGeom prst="rect">
              <a:avLst/>
            </a:prstGeom>
            <a:noFill/>
          </p:spPr>
          <p:txBody>
            <a:bodyPr wrap="square" rtlCol="0">
              <a:noAutofit/>
            </a:bodyPr>
            <a:p>
              <a:pPr algn="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This tray is custom-shaped to match the profile of the paint roller.</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a:p>
              <a:pPr algn="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It increases paint utilization by over 20% compared to conventional trays</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p:txBody>
        </p:sp>
        <p:sp>
          <p:nvSpPr>
            <p:cNvPr id="9" name="矩形 8"/>
            <p:cNvSpPr/>
            <p:nvPr>
              <p:custDataLst>
                <p:tags r:id="rId13"/>
              </p:custDataLst>
            </p:nvPr>
          </p:nvSpPr>
          <p:spPr>
            <a:xfrm>
              <a:off x="7774462" y="2074303"/>
              <a:ext cx="2852421" cy="5435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r"/>
              <a:r>
                <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rPr>
                <a:t>Specialty Paint Tray with Roller-Contoured Design</a:t>
              </a:r>
              <a:endPar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endParaRPr>
            </a:p>
          </p:txBody>
        </p:sp>
      </p:grpSp>
      <p:grpSp>
        <p:nvGrpSpPr>
          <p:cNvPr id="10" name="组合 9"/>
          <p:cNvGrpSpPr/>
          <p:nvPr>
            <p:custDataLst>
              <p:tags r:id="rId14"/>
            </p:custDataLst>
          </p:nvPr>
        </p:nvGrpSpPr>
        <p:grpSpPr>
          <a:xfrm>
            <a:off x="4832716" y="3181536"/>
            <a:ext cx="4077335" cy="1818005"/>
            <a:chOff x="5369081" y="2548905"/>
            <a:chExt cx="5436448" cy="2423999"/>
          </a:xfrm>
        </p:grpSpPr>
        <p:sp>
          <p:nvSpPr>
            <p:cNvPr id="11" name="文本框 10"/>
            <p:cNvSpPr txBox="1"/>
            <p:nvPr>
              <p:custDataLst>
                <p:tags r:id="rId15"/>
              </p:custDataLst>
            </p:nvPr>
          </p:nvSpPr>
          <p:spPr>
            <a:xfrm>
              <a:off x="5369081" y="2936677"/>
              <a:ext cx="5436448" cy="2036227"/>
            </a:xfrm>
            <a:prstGeom prst="rect">
              <a:avLst/>
            </a:prstGeom>
            <a:noFill/>
          </p:spPr>
          <p:txBody>
            <a:bodyPr wrap="square" rtlCol="0">
              <a:spAutoFit/>
            </a:bodyPr>
            <a:p>
              <a:pP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                                                High-Precision Dovetail Slide:​ </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a:p>
              <a:pP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A custom-designed dovetail groove mechanism delivers superior precision compared to standard linear rails. It is highly resistant to wear and corrosion, ensuring long-term stability and an extended operational lifespan.</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a:p>
              <a:pP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Fitted with imported SKF bearings, the system guarantees exceptional roller coating accuracy and minimizes play caused by wear, ensuring consistent, high-quality results.</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p:txBody>
        </p:sp>
        <p:sp>
          <p:nvSpPr>
            <p:cNvPr id="12" name="矩形 11"/>
            <p:cNvSpPr/>
            <p:nvPr>
              <p:custDataLst>
                <p:tags r:id="rId16"/>
              </p:custDataLst>
            </p:nvPr>
          </p:nvSpPr>
          <p:spPr>
            <a:xfrm>
              <a:off x="7705035" y="2548905"/>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r>
                <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rPr>
                <a:t>Durable / Long-lasting</a:t>
              </a:r>
              <a:endParaRPr lang="en-US" altLang="zh-CN" sz="1200" b="1" dirty="0">
                <a:solidFill>
                  <a:schemeClr val="tx1"/>
                </a:solidFill>
                <a:latin typeface="方正屏显雅宋简体" panose="02010600010101010101" charset="-122"/>
                <a:ea typeface="方正屏显雅宋简体" panose="02010600010101010101" charset="-122"/>
                <a:sym typeface="方正屏显雅宋简体" panose="02010600010101010101" charset="-122"/>
              </a:endParaRPr>
            </a:p>
          </p:txBody>
        </p:sp>
      </p:grpSp>
      <p:sp>
        <p:nvSpPr>
          <p:cNvPr id="20" name="文本框 26"/>
          <p:cNvSpPr txBox="1"/>
          <p:nvPr>
            <p:custDataLst>
              <p:tags r:id="rId17"/>
            </p:custDataLst>
          </p:nvPr>
        </p:nvSpPr>
        <p:spPr>
          <a:xfrm>
            <a:off x="337820" y="1676400"/>
            <a:ext cx="2220595" cy="988695"/>
          </a:xfrm>
          <a:prstGeom prst="rect">
            <a:avLst/>
          </a:prstGeom>
          <a:noFill/>
        </p:spPr>
        <p:txBody>
          <a:bodyPr wrap="square" rtlCol="0">
            <a:spAutoFit/>
          </a:bodyPr>
          <a:p>
            <a:pPr algn="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High-precision coating rollers customized for a Sino-Japanese joint venture,</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a:p>
            <a:pPr algn="r">
              <a:lnSpc>
                <a:spcPct val="130000"/>
              </a:lnSpc>
            </a:pP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with a roller runout of </a:t>
            </a:r>
            <a:r>
              <a:rPr lang="en-US" altLang="en-US" sz="900" dirty="0">
                <a:latin typeface="方正屏显雅宋简体" panose="02010600010101010101" charset="-122"/>
                <a:ea typeface="方正屏显雅宋简体" panose="02010600010101010101" charset="-122"/>
                <a:sym typeface="方正屏显雅宋简体" panose="02010600010101010101" charset="-122"/>
              </a:rPr>
              <a:t>±</a:t>
            </a:r>
            <a:r>
              <a:rPr lang="en-US" altLang="zh-CN" sz="900" dirty="0">
                <a:latin typeface="方正屏显雅宋简体" panose="02010600010101010101" charset="-122"/>
                <a:ea typeface="方正屏显雅宋简体" panose="02010600010101010101" charset="-122"/>
                <a:sym typeface="方正屏显雅宋简体" panose="02010600010101010101" charset="-122"/>
              </a:rPr>
              <a:t>1 μm and a coating accuracy of 1 μm;</a:t>
            </a:r>
            <a:endParaRPr lang="en-US" altLang="zh-CN" sz="900" dirty="0">
              <a:latin typeface="方正屏显雅宋简体" panose="02010600010101010101" charset="-122"/>
              <a:ea typeface="方正屏显雅宋简体" panose="02010600010101010101" charset="-122"/>
              <a:sym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cxnSp>
        <p:nvCxnSpPr>
          <p:cNvPr id="13" name="直接连接符 12"/>
          <p:cNvCxnSpPr/>
          <p:nvPr>
            <p:custDataLst>
              <p:tags r:id="rId1"/>
            </p:custDataLst>
          </p:nvPr>
        </p:nvCxnSpPr>
        <p:spPr>
          <a:xfrm>
            <a:off x="3161867" y="1204137"/>
            <a:ext cx="0" cy="1311442"/>
          </a:xfrm>
          <a:prstGeom prst="line">
            <a:avLst/>
          </a:prstGeom>
          <a:ln w="9525">
            <a:solidFill>
              <a:srgbClr val="DA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5998584" y="1204137"/>
            <a:ext cx="0" cy="1311442"/>
          </a:xfrm>
          <a:prstGeom prst="line">
            <a:avLst/>
          </a:prstGeom>
          <a:ln w="9525">
            <a:solidFill>
              <a:srgbClr val="DA0000"/>
            </a:solidFill>
          </a:ln>
        </p:spPr>
        <p:style>
          <a:lnRef idx="1">
            <a:schemeClr val="accent1"/>
          </a:lnRef>
          <a:fillRef idx="0">
            <a:schemeClr val="accent1"/>
          </a:fillRef>
          <a:effectRef idx="0">
            <a:schemeClr val="accent1"/>
          </a:effectRef>
          <a:fontRef idx="minor">
            <a:schemeClr val="tx1"/>
          </a:fontRef>
        </p:style>
      </p:cxnSp>
      <p:grpSp>
        <p:nvGrpSpPr>
          <p:cNvPr id="37" name="组合 36"/>
          <p:cNvGrpSpPr/>
          <p:nvPr>
            <p:custDataLst>
              <p:tags r:id="rId3"/>
            </p:custDataLst>
          </p:nvPr>
        </p:nvGrpSpPr>
        <p:grpSpPr>
          <a:xfrm>
            <a:off x="619471" y="2930688"/>
            <a:ext cx="2334895" cy="1028065"/>
            <a:chOff x="7774462" y="1871934"/>
            <a:chExt cx="3113194" cy="1370753"/>
          </a:xfrm>
        </p:grpSpPr>
        <p:sp>
          <p:nvSpPr>
            <p:cNvPr id="38" name="文本框 26"/>
            <p:cNvSpPr txBox="1"/>
            <p:nvPr>
              <p:custDataLst>
                <p:tags r:id="rId4"/>
              </p:custDataLst>
            </p:nvPr>
          </p:nvSpPr>
          <p:spPr>
            <a:xfrm>
              <a:off x="7775309" y="2259707"/>
              <a:ext cx="3112347" cy="982980"/>
            </a:xfrm>
            <a:prstGeom prst="rect">
              <a:avLst/>
            </a:prstGeom>
            <a:noFill/>
          </p:spPr>
          <p:txBody>
            <a:bodyPr wrap="square" rtlCol="0">
              <a:spAutoFit/>
            </a:bodyPr>
            <a:lstStyle/>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rPr>
                <a:t>Full line connectivity for remote status/energy/performance tracking. </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39" name="矩形 38"/>
            <p:cNvSpPr/>
            <p:nvPr>
              <p:custDataLst>
                <p:tags r:id="rId5"/>
              </p:custDataLst>
            </p:nvPr>
          </p:nvSpPr>
          <p:spPr>
            <a:xfrm>
              <a:off x="7774462" y="1871934"/>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latin typeface="汉仪超粗宋简" panose="02010600000101010101" charset="-122"/>
                  <a:ea typeface="汉仪超粗宋简" panose="02010600000101010101" charset="-122"/>
                </a:rPr>
                <a:t>Monitoring</a:t>
              </a:r>
              <a:endParaRPr lang="en-US" altLang="zh-CN" dirty="0">
                <a:solidFill>
                  <a:schemeClr val="tx1"/>
                </a:solidFill>
                <a:latin typeface="汉仪超粗宋简" panose="02010600000101010101" charset="-122"/>
                <a:ea typeface="汉仪超粗宋简" panose="02010600000101010101" charset="-122"/>
              </a:endParaRPr>
            </a:p>
          </p:txBody>
        </p:sp>
      </p:grpSp>
      <p:grpSp>
        <p:nvGrpSpPr>
          <p:cNvPr id="40" name="组合 39"/>
          <p:cNvGrpSpPr/>
          <p:nvPr>
            <p:custDataLst>
              <p:tags r:id="rId6"/>
            </p:custDataLst>
          </p:nvPr>
        </p:nvGrpSpPr>
        <p:grpSpPr>
          <a:xfrm>
            <a:off x="6336147" y="2930687"/>
            <a:ext cx="2442845" cy="1074419"/>
            <a:chOff x="7590725" y="2224632"/>
            <a:chExt cx="3257127" cy="1432556"/>
          </a:xfrm>
        </p:grpSpPr>
        <p:sp>
          <p:nvSpPr>
            <p:cNvPr id="41" name="文本框 22"/>
            <p:cNvSpPr txBox="1"/>
            <p:nvPr>
              <p:custDataLst>
                <p:tags r:id="rId7"/>
              </p:custDataLst>
            </p:nvPr>
          </p:nvSpPr>
          <p:spPr>
            <a:xfrm>
              <a:off x="7590725" y="2612404"/>
              <a:ext cx="3257127" cy="1044784"/>
            </a:xfrm>
            <a:prstGeom prst="rect">
              <a:avLst/>
            </a:prstGeom>
            <a:noFill/>
          </p:spPr>
          <p:txBody>
            <a:bodyPr wrap="square" rtlCol="0">
              <a:spAutoFit/>
            </a:bodyPr>
            <a:lstStyle/>
            <a:p>
              <a:pPr algn="l">
                <a:lnSpc>
                  <a:spcPct val="150000"/>
                </a:lnSpc>
              </a:pPr>
              <a:r>
                <a:rPr lang="en-US" altLang="zh-CN" sz="1000" dirty="0">
                  <a:solidFill>
                    <a:srgbClr val="FF0000"/>
                  </a:solidFill>
                  <a:latin typeface="方正屏显雅宋简体" panose="02010600010101010101" charset="-122"/>
                  <a:ea typeface="方正屏显雅宋简体" panose="02010600010101010101" charset="-122"/>
                </a:rPr>
                <a:t>Video surveillance at key stations with dual signal+image monitoring for operator safety.</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42" name="矩形 41"/>
            <p:cNvSpPr/>
            <p:nvPr>
              <p:custDataLst>
                <p:tags r:id="rId8"/>
              </p:custDataLst>
            </p:nvPr>
          </p:nvSpPr>
          <p:spPr>
            <a:xfrm>
              <a:off x="7590725" y="2224632"/>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en-US" altLang="zh-CN" dirty="0">
                  <a:solidFill>
                    <a:schemeClr val="tx1"/>
                  </a:solidFill>
                  <a:latin typeface="汉仪超粗宋简" panose="02010600000101010101" charset="-122"/>
                  <a:ea typeface="汉仪超粗宋简" panose="02010600000101010101" charset="-122"/>
                  <a:sym typeface="+mn-ea"/>
                </a:rPr>
                <a:t>Video surveillance</a:t>
              </a:r>
              <a:endParaRPr lang="en-US" altLang="zh-CN" dirty="0">
                <a:solidFill>
                  <a:schemeClr val="tx1"/>
                </a:solidFill>
                <a:latin typeface="汉仪超粗宋简" panose="02010600000101010101" charset="-122"/>
                <a:ea typeface="汉仪超粗宋简" panose="02010600000101010101" charset="-122"/>
              </a:endParaRPr>
            </a:p>
          </p:txBody>
        </p:sp>
      </p:grpSp>
      <p:grpSp>
        <p:nvGrpSpPr>
          <p:cNvPr id="43" name="组合 42"/>
          <p:cNvGrpSpPr/>
          <p:nvPr>
            <p:custDataLst>
              <p:tags r:id="rId9"/>
            </p:custDataLst>
          </p:nvPr>
        </p:nvGrpSpPr>
        <p:grpSpPr>
          <a:xfrm>
            <a:off x="3351850" y="2930688"/>
            <a:ext cx="2528570" cy="1459230"/>
            <a:chOff x="7572956" y="1871934"/>
            <a:chExt cx="3371427" cy="1945639"/>
          </a:xfrm>
        </p:grpSpPr>
        <p:sp>
          <p:nvSpPr>
            <p:cNvPr id="44" name="文本框 26"/>
            <p:cNvSpPr txBox="1"/>
            <p:nvPr>
              <p:custDataLst>
                <p:tags r:id="rId10"/>
              </p:custDataLst>
            </p:nvPr>
          </p:nvSpPr>
          <p:spPr>
            <a:xfrm>
              <a:off x="7572956" y="2259707"/>
              <a:ext cx="3371427" cy="1557866"/>
            </a:xfrm>
            <a:prstGeom prst="rect">
              <a:avLst/>
            </a:prstGeom>
            <a:noFill/>
          </p:spPr>
          <p:txBody>
            <a:bodyPr wrap="square" rtlCol="0">
              <a:spAutoFit/>
            </a:bodyPr>
            <a:lstStyle/>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rPr>
                <a:t>Historical run records, alarm logs, automated reports (daily/weekly/monthly), and spare parts management</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40000"/>
                </a:lnSpc>
              </a:pP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45" name="矩形 44"/>
            <p:cNvSpPr/>
            <p:nvPr>
              <p:custDataLst>
                <p:tags r:id="rId11"/>
              </p:custDataLst>
            </p:nvPr>
          </p:nvSpPr>
          <p:spPr>
            <a:xfrm>
              <a:off x="7774462" y="1871934"/>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latin typeface="汉仪超粗宋简" panose="02010600000101010101" charset="-122"/>
                  <a:ea typeface="汉仪超粗宋简" panose="02010600000101010101" charset="-122"/>
                </a:rPr>
                <a:t>Data Analytics</a:t>
              </a:r>
              <a:endParaRPr lang="en-US" altLang="zh-CN" dirty="0">
                <a:solidFill>
                  <a:schemeClr val="tx1"/>
                </a:solidFill>
                <a:latin typeface="汉仪超粗宋简" panose="02010600000101010101" charset="-122"/>
                <a:ea typeface="汉仪超粗宋简" panose="02010600000101010101" charset="-122"/>
              </a:endParaRPr>
            </a:p>
          </p:txBody>
        </p:sp>
      </p:grpSp>
      <p:grpSp>
        <p:nvGrpSpPr>
          <p:cNvPr id="15" name="组合 14"/>
          <p:cNvGrpSpPr/>
          <p:nvPr/>
        </p:nvGrpSpPr>
        <p:grpSpPr>
          <a:xfrm>
            <a:off x="0" y="155990"/>
            <a:ext cx="5608320" cy="313690"/>
            <a:chOff x="0" y="236200"/>
            <a:chExt cx="5608320" cy="313690"/>
          </a:xfrm>
        </p:grpSpPr>
        <p:cxnSp>
          <p:nvCxnSpPr>
            <p:cNvPr id="16" name="直接连接符 15"/>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a:off x="1229995" y="243185"/>
              <a:ext cx="4378325" cy="306705"/>
            </a:xfrm>
            <a:prstGeom prst="rect">
              <a:avLst/>
            </a:prstGeom>
          </p:spPr>
          <p:txBody>
            <a:bodyPr wrap="square">
              <a:spAutoFit/>
            </a:bodyPr>
            <a:p>
              <a:pPr algn="l">
                <a:lnSpc>
                  <a:spcPct val="100000"/>
                </a:lnSpc>
                <a:spcBef>
                  <a:spcPts val="0"/>
                </a:spcBef>
                <a:buClrTx/>
                <a:buSzTx/>
                <a:buFontTx/>
                <a:buNone/>
              </a:pPr>
              <a:r>
                <a:rPr lang="en-US" altLang="zh-CN" sz="1400" b="1" dirty="0">
                  <a:latin typeface="方正屏显雅宋简体" panose="02010600010101010101" charset="-122"/>
                  <a:ea typeface="方正屏显雅宋简体" panose="02010600010101010101" charset="-122"/>
                </a:rPr>
                <a:t>Digital Intelligence &amp; Remote Control Platform</a:t>
              </a:r>
              <a:endParaRPr lang="en-US" altLang="zh-CN" sz="1400" b="1" dirty="0">
                <a:latin typeface="方正屏显雅宋简体" panose="02010600010101010101" charset="-122"/>
                <a:ea typeface="方正屏显雅宋简体" panose="02010600010101010101" charset="-122"/>
              </a:endParaRPr>
            </a:p>
          </p:txBody>
        </p:sp>
        <p:sp>
          <p:nvSpPr>
            <p:cNvPr id="19" name="矩形 18"/>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6" name="图片 6" descr="IMG_20190920_105848"/>
          <p:cNvPicPr>
            <a:picLocks noChangeAspect="1"/>
          </p:cNvPicPr>
          <p:nvPr/>
        </p:nvPicPr>
        <p:blipFill>
          <a:blip r:embed="rId12"/>
          <a:stretch>
            <a:fillRect/>
          </a:stretch>
        </p:blipFill>
        <p:spPr>
          <a:xfrm>
            <a:off x="6197600" y="1202055"/>
            <a:ext cx="1750060" cy="1313180"/>
          </a:xfrm>
          <a:prstGeom prst="rect">
            <a:avLst/>
          </a:prstGeom>
        </p:spPr>
      </p:pic>
      <p:pic>
        <p:nvPicPr>
          <p:cNvPr id="2" name="图片 1"/>
          <p:cNvPicPr>
            <a:picLocks noChangeAspect="1"/>
          </p:cNvPicPr>
          <p:nvPr/>
        </p:nvPicPr>
        <p:blipFill>
          <a:blip r:embed="rId13"/>
          <a:stretch>
            <a:fillRect/>
          </a:stretch>
        </p:blipFill>
        <p:spPr>
          <a:xfrm>
            <a:off x="714375" y="1236980"/>
            <a:ext cx="2286635" cy="1278890"/>
          </a:xfrm>
          <a:prstGeom prst="rect">
            <a:avLst/>
          </a:prstGeom>
        </p:spPr>
      </p:pic>
      <p:pic>
        <p:nvPicPr>
          <p:cNvPr id="3" name="图片 2"/>
          <p:cNvPicPr>
            <a:picLocks noChangeAspect="1"/>
          </p:cNvPicPr>
          <p:nvPr/>
        </p:nvPicPr>
        <p:blipFill>
          <a:blip r:embed="rId14"/>
          <a:stretch>
            <a:fillRect/>
          </a:stretch>
        </p:blipFill>
        <p:spPr>
          <a:xfrm>
            <a:off x="3465830" y="1217295"/>
            <a:ext cx="2068195" cy="12985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25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325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2" presetClass="entr" presetSubtype="2"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 calcmode="lin" valueType="num">
                                      <p:cBhvr additive="base">
                                        <p:cTn id="13" dur="500" fill="hold"/>
                                        <p:tgtEl>
                                          <p:spTgt spid="37"/>
                                        </p:tgtEl>
                                        <p:attrNameLst>
                                          <p:attrName>ppt_x</p:attrName>
                                        </p:attrNameLst>
                                      </p:cBhvr>
                                      <p:tavLst>
                                        <p:tav tm="0">
                                          <p:val>
                                            <p:strVal val="1+#ppt_w/2"/>
                                          </p:val>
                                        </p:tav>
                                        <p:tav tm="100000">
                                          <p:val>
                                            <p:strVal val="#ppt_x"/>
                                          </p:val>
                                        </p:tav>
                                      </p:tavLst>
                                    </p:anim>
                                    <p:anim calcmode="lin" valueType="num">
                                      <p:cBhvr additive="base">
                                        <p:cTn id="14" dur="500" fill="hold"/>
                                        <p:tgtEl>
                                          <p:spTgt spid="37"/>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40"/>
                                        </p:tgtEl>
                                        <p:attrNameLst>
                                          <p:attrName>style.visibility</p:attrName>
                                        </p:attrNameLst>
                                      </p:cBhvr>
                                      <p:to>
                                        <p:strVal val="visible"/>
                                      </p:to>
                                    </p:set>
                                    <p:anim calcmode="lin" valueType="num">
                                      <p:cBhvr additive="base">
                                        <p:cTn id="17" dur="500" fill="hold"/>
                                        <p:tgtEl>
                                          <p:spTgt spid="40"/>
                                        </p:tgtEl>
                                        <p:attrNameLst>
                                          <p:attrName>ppt_x</p:attrName>
                                        </p:attrNameLst>
                                      </p:cBhvr>
                                      <p:tavLst>
                                        <p:tav tm="0">
                                          <p:val>
                                            <p:strVal val="1+#ppt_w/2"/>
                                          </p:val>
                                        </p:tav>
                                        <p:tav tm="100000">
                                          <p:val>
                                            <p:strVal val="#ppt_x"/>
                                          </p:val>
                                        </p:tav>
                                      </p:tavLst>
                                    </p:anim>
                                    <p:anim calcmode="lin" valueType="num">
                                      <p:cBhvr additive="base">
                                        <p:cTn id="18" dur="500" fill="hold"/>
                                        <p:tgtEl>
                                          <p:spTgt spid="40"/>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anim calcmode="lin" valueType="num">
                                      <p:cBhvr additive="base">
                                        <p:cTn id="21" dur="500" fill="hold"/>
                                        <p:tgtEl>
                                          <p:spTgt spid="43"/>
                                        </p:tgtEl>
                                        <p:attrNameLst>
                                          <p:attrName>ppt_x</p:attrName>
                                        </p:attrNameLst>
                                      </p:cBhvr>
                                      <p:tavLst>
                                        <p:tav tm="0">
                                          <p:val>
                                            <p:strVal val="1+#ppt_w/2"/>
                                          </p:val>
                                        </p:tav>
                                        <p:tav tm="100000">
                                          <p:val>
                                            <p:strVal val="#ppt_x"/>
                                          </p:val>
                                        </p:tav>
                                      </p:tavLst>
                                    </p:anim>
                                    <p:anim calcmode="lin" valueType="num">
                                      <p:cBhvr additive="base">
                                        <p:cTn id="22" dur="500" fill="hold"/>
                                        <p:tgtEl>
                                          <p:spTgt spid="43"/>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0-#ppt_w/2"/>
                                          </p:val>
                                        </p:tav>
                                        <p:tav tm="100000">
                                          <p:val>
                                            <p:strVal val="#ppt_x"/>
                                          </p:val>
                                        </p:tav>
                                      </p:tavLst>
                                    </p:anim>
                                    <p:anim calcmode="lin" valueType="num">
                                      <p:cBhvr additive="base">
                                        <p:cTn id="28"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方正屏显雅宋简体" panose="02010600010101010101" charset="-122"/>
              <a:ea typeface="方正屏显雅宋简体" panose="02010600010101010101" charset="-122"/>
            </a:endParaRPr>
          </a:p>
        </p:txBody>
      </p:sp>
      <p:cxnSp>
        <p:nvCxnSpPr>
          <p:cNvPr id="13" name="直接连接符 12"/>
          <p:cNvCxnSpPr/>
          <p:nvPr>
            <p:custDataLst>
              <p:tags r:id="rId1"/>
            </p:custDataLst>
          </p:nvPr>
        </p:nvCxnSpPr>
        <p:spPr>
          <a:xfrm>
            <a:off x="3116782" y="1217472"/>
            <a:ext cx="0" cy="1311442"/>
          </a:xfrm>
          <a:prstGeom prst="line">
            <a:avLst/>
          </a:prstGeom>
          <a:ln w="9525">
            <a:solidFill>
              <a:srgbClr val="DA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5707754" y="1217472"/>
            <a:ext cx="0" cy="1311442"/>
          </a:xfrm>
          <a:prstGeom prst="line">
            <a:avLst/>
          </a:prstGeom>
          <a:ln w="9525">
            <a:solidFill>
              <a:srgbClr val="DA0000"/>
            </a:solidFill>
          </a:ln>
        </p:spPr>
        <p:style>
          <a:lnRef idx="1">
            <a:schemeClr val="accent1"/>
          </a:lnRef>
          <a:fillRef idx="0">
            <a:schemeClr val="accent1"/>
          </a:fillRef>
          <a:effectRef idx="0">
            <a:schemeClr val="accent1"/>
          </a:effectRef>
          <a:fontRef idx="minor">
            <a:schemeClr val="tx1"/>
          </a:fontRef>
        </p:style>
      </p:cxnSp>
      <p:grpSp>
        <p:nvGrpSpPr>
          <p:cNvPr id="37" name="组合 36"/>
          <p:cNvGrpSpPr/>
          <p:nvPr>
            <p:custDataLst>
              <p:tags r:id="rId3"/>
            </p:custDataLst>
          </p:nvPr>
        </p:nvGrpSpPr>
        <p:grpSpPr>
          <a:xfrm>
            <a:off x="619471" y="2930688"/>
            <a:ext cx="2334895" cy="597535"/>
            <a:chOff x="7774462" y="1871934"/>
            <a:chExt cx="3113194" cy="796713"/>
          </a:xfrm>
        </p:grpSpPr>
        <p:sp>
          <p:nvSpPr>
            <p:cNvPr id="38" name="文本框 26"/>
            <p:cNvSpPr txBox="1"/>
            <p:nvPr>
              <p:custDataLst>
                <p:tags r:id="rId4"/>
              </p:custDataLst>
            </p:nvPr>
          </p:nvSpPr>
          <p:spPr>
            <a:xfrm>
              <a:off x="7775309" y="2259707"/>
              <a:ext cx="3112347" cy="408940"/>
            </a:xfrm>
            <a:prstGeom prst="rect">
              <a:avLst/>
            </a:prstGeom>
            <a:noFill/>
          </p:spPr>
          <p:txBody>
            <a:bodyPr wrap="square" rtlCol="0">
              <a:spAutoFit/>
            </a:bodyPr>
            <a:lstStyle/>
            <a:p>
              <a:pPr algn="l">
                <a:lnSpc>
                  <a:spcPct val="140000"/>
                </a:lnSpc>
              </a:pPr>
              <a:r>
                <a:rPr lang="en-US" altLang="en-US" sz="1000" dirty="0">
                  <a:solidFill>
                    <a:srgbClr val="FF0000"/>
                  </a:solidFill>
                  <a:latin typeface="方正屏显雅宋简体" panose="02010600010101010101" charset="-122"/>
                  <a:ea typeface="方正屏显雅宋简体" panose="02010600010101010101" charset="-122"/>
                </a:rPr>
                <a:t></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39" name="矩形 38"/>
            <p:cNvSpPr/>
            <p:nvPr>
              <p:custDataLst>
                <p:tags r:id="rId5"/>
              </p:custDataLst>
            </p:nvPr>
          </p:nvSpPr>
          <p:spPr>
            <a:xfrm>
              <a:off x="7774462" y="1871934"/>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汉仪超粗宋简" panose="02010600000101010101" charset="-122"/>
                <a:ea typeface="汉仪超粗宋简" panose="02010600000101010101" charset="-122"/>
              </a:endParaRPr>
            </a:p>
          </p:txBody>
        </p:sp>
      </p:grpSp>
      <p:grpSp>
        <p:nvGrpSpPr>
          <p:cNvPr id="40" name="组合 39"/>
          <p:cNvGrpSpPr/>
          <p:nvPr>
            <p:custDataLst>
              <p:tags r:id="rId6"/>
            </p:custDataLst>
          </p:nvPr>
        </p:nvGrpSpPr>
        <p:grpSpPr>
          <a:xfrm>
            <a:off x="6084052" y="2814482"/>
            <a:ext cx="2442845" cy="1767204"/>
            <a:chOff x="7590725" y="2224632"/>
            <a:chExt cx="3257127" cy="2356268"/>
          </a:xfrm>
        </p:grpSpPr>
        <p:sp>
          <p:nvSpPr>
            <p:cNvPr id="41" name="文本框 22"/>
            <p:cNvSpPr txBox="1"/>
            <p:nvPr>
              <p:custDataLst>
                <p:tags r:id="rId7"/>
              </p:custDataLst>
            </p:nvPr>
          </p:nvSpPr>
          <p:spPr>
            <a:xfrm>
              <a:off x="7590725" y="2612404"/>
              <a:ext cx="3257127" cy="1968496"/>
            </a:xfrm>
            <a:prstGeom prst="rect">
              <a:avLst/>
            </a:prstGeom>
            <a:noFill/>
          </p:spPr>
          <p:txBody>
            <a:bodyPr wrap="square" rtlCol="0">
              <a:spAutoFit/>
            </a:bodyPr>
            <a:lstStyle/>
            <a:p>
              <a:pPr algn="l">
                <a:lnSpc>
                  <a:spcPct val="150000"/>
                </a:lnSpc>
              </a:pPr>
              <a:r>
                <a:rPr lang="en-US" altLang="zh-CN" sz="1000" dirty="0">
                  <a:solidFill>
                    <a:srgbClr val="FF0000"/>
                  </a:solidFill>
                  <a:latin typeface="方正屏显雅宋简体" panose="02010600010101010101" charset="-122"/>
                  <a:ea typeface="方正屏显雅宋简体" panose="02010600010101010101" charset="-122"/>
                </a:rPr>
                <a:t>Historical defect maps aid post-production slitting/sorting.</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50000"/>
                </a:lnSpc>
              </a:pPr>
              <a:r>
                <a:rPr lang="en-US" altLang="zh-CN" sz="1000" dirty="0">
                  <a:solidFill>
                    <a:srgbClr val="FF0000"/>
                  </a:solidFill>
                  <a:latin typeface="方正屏显雅宋简体" panose="02010600010101010101" charset="-122"/>
                  <a:ea typeface="方正屏显雅宋简体" panose="02010600010101010101" charset="-122"/>
                </a:rPr>
                <a:t>Automated statistical reporting and printing.</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50000"/>
                </a:lnSpc>
              </a:pPr>
              <a:r>
                <a:rPr lang="en-US" altLang="zh-CN" sz="1000" dirty="0">
                  <a:solidFill>
                    <a:srgbClr val="FF0000"/>
                  </a:solidFill>
                  <a:latin typeface="方正屏显雅宋简体" panose="02010600010101010101" charset="-122"/>
                  <a:ea typeface="方正屏显雅宋简体" panose="02010600010101010101" charset="-122"/>
                </a:rPr>
                <a:t>Long-term, high-volume data storage.n.</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42" name="矩形 41"/>
            <p:cNvSpPr/>
            <p:nvPr>
              <p:custDataLst>
                <p:tags r:id="rId8"/>
              </p:custDataLst>
            </p:nvPr>
          </p:nvSpPr>
          <p:spPr>
            <a:xfrm>
              <a:off x="7590725" y="2224632"/>
              <a:ext cx="2852530" cy="4671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SzTx/>
                <a:buFontTx/>
              </a:pPr>
              <a:r>
                <a:rPr lang="en-US" altLang="zh-CN" dirty="0">
                  <a:solidFill>
                    <a:schemeClr val="tx1"/>
                  </a:solidFill>
                  <a:latin typeface="汉仪超粗宋简" panose="02010600000101010101" charset="-122"/>
                  <a:ea typeface="汉仪超粗宋简" panose="02010600000101010101" charset="-122"/>
                  <a:sym typeface="+mn-ea"/>
                </a:rPr>
                <a:t>Visual record</a:t>
              </a:r>
              <a:endParaRPr lang="en-US" altLang="zh-CN" dirty="0">
                <a:solidFill>
                  <a:schemeClr val="tx1"/>
                </a:solidFill>
                <a:latin typeface="汉仪超粗宋简" panose="02010600000101010101" charset="-122"/>
                <a:ea typeface="汉仪超粗宋简" panose="02010600000101010101" charset="-122"/>
                <a:sym typeface="+mn-ea"/>
              </a:endParaRPr>
            </a:p>
          </p:txBody>
        </p:sp>
      </p:grpSp>
      <p:grpSp>
        <p:nvGrpSpPr>
          <p:cNvPr id="43" name="组合 42"/>
          <p:cNvGrpSpPr/>
          <p:nvPr>
            <p:custDataLst>
              <p:tags r:id="rId9"/>
            </p:custDataLst>
          </p:nvPr>
        </p:nvGrpSpPr>
        <p:grpSpPr>
          <a:xfrm>
            <a:off x="3088960" y="2814483"/>
            <a:ext cx="2791460" cy="1790700"/>
            <a:chOff x="7222436" y="1716994"/>
            <a:chExt cx="3721947" cy="2387599"/>
          </a:xfrm>
        </p:grpSpPr>
        <p:sp>
          <p:nvSpPr>
            <p:cNvPr id="44" name="文本框 26"/>
            <p:cNvSpPr txBox="1"/>
            <p:nvPr>
              <p:custDataLst>
                <p:tags r:id="rId10"/>
              </p:custDataLst>
            </p:nvPr>
          </p:nvSpPr>
          <p:spPr>
            <a:xfrm>
              <a:off x="7572956" y="2259707"/>
              <a:ext cx="3371427" cy="1844886"/>
            </a:xfrm>
            <a:prstGeom prst="rect">
              <a:avLst/>
            </a:prstGeom>
            <a:noFill/>
          </p:spPr>
          <p:txBody>
            <a:bodyPr wrap="square" rtlCol="0">
              <a:spAutoFit/>
            </a:bodyPr>
            <a:lstStyle/>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rPr>
                <a:t>Model: DALSA 4K Industrial Line Scan Camera</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rPr>
                <a:t>Cross Direction (CD) Resolution: 0.1 mm/pixel</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rPr>
                <a:t>Machine Direction (MD) Resolution: 0.1 mm/scan (at 100 m/min)</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45" name="矩形 44"/>
            <p:cNvSpPr/>
            <p:nvPr>
              <p:custDataLst>
                <p:tags r:id="rId11"/>
              </p:custDataLst>
            </p:nvPr>
          </p:nvSpPr>
          <p:spPr>
            <a:xfrm>
              <a:off x="7222436" y="1716994"/>
              <a:ext cx="3673687" cy="4673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latin typeface="汉仪超粗宋简" panose="02010600000101010101" charset="-122"/>
                  <a:ea typeface="汉仪超粗宋简" panose="02010600000101010101" charset="-122"/>
                </a:rPr>
                <a:t>Industrial Line Scan Camera</a:t>
              </a:r>
              <a:endParaRPr lang="en-US" altLang="zh-CN" dirty="0">
                <a:solidFill>
                  <a:schemeClr val="tx1"/>
                </a:solidFill>
                <a:latin typeface="汉仪超粗宋简" panose="02010600000101010101" charset="-122"/>
                <a:ea typeface="汉仪超粗宋简" panose="02010600000101010101" charset="-122"/>
              </a:endParaRPr>
            </a:p>
          </p:txBody>
        </p:sp>
      </p:grpSp>
      <p:grpSp>
        <p:nvGrpSpPr>
          <p:cNvPr id="15" name="组合 14"/>
          <p:cNvGrpSpPr/>
          <p:nvPr/>
        </p:nvGrpSpPr>
        <p:grpSpPr>
          <a:xfrm>
            <a:off x="0" y="155990"/>
            <a:ext cx="5608320" cy="313690"/>
            <a:chOff x="0" y="236200"/>
            <a:chExt cx="5608320" cy="313690"/>
          </a:xfrm>
        </p:grpSpPr>
        <p:cxnSp>
          <p:nvCxnSpPr>
            <p:cNvPr id="16" name="直接连接符 15"/>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a:off x="1229995" y="243185"/>
              <a:ext cx="4378325" cy="306705"/>
            </a:xfrm>
            <a:prstGeom prst="rect">
              <a:avLst/>
            </a:prstGeom>
          </p:spPr>
          <p:txBody>
            <a:bodyPr wrap="square">
              <a:spAutoFit/>
            </a:bodyPr>
            <a:p>
              <a:pPr algn="l">
                <a:lnSpc>
                  <a:spcPct val="100000"/>
                </a:lnSpc>
                <a:spcBef>
                  <a:spcPts val="0"/>
                </a:spcBef>
                <a:buClrTx/>
                <a:buSzTx/>
                <a:buFontTx/>
                <a:buNone/>
              </a:pPr>
              <a:r>
                <a:rPr lang="en-US" altLang="zh-CN" sz="1400" b="1" dirty="0">
                  <a:latin typeface="方正屏显雅宋简体" panose="02010600010101010101" charset="-122"/>
                  <a:ea typeface="方正屏显雅宋简体" panose="02010600010101010101" charset="-122"/>
                </a:rPr>
                <a:t>Online visual defect detection</a:t>
              </a:r>
              <a:endParaRPr lang="en-US" altLang="zh-CN" sz="1400" b="1" dirty="0">
                <a:latin typeface="方正屏显雅宋简体" panose="02010600010101010101" charset="-122"/>
                <a:ea typeface="方正屏显雅宋简体" panose="02010600010101010101" charset="-122"/>
              </a:endParaRPr>
            </a:p>
          </p:txBody>
        </p:sp>
        <p:sp>
          <p:nvSpPr>
            <p:cNvPr id="19" name="矩形 18"/>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38" descr="图片2"/>
          <p:cNvPicPr>
            <a:picLocks noChangeAspect="1"/>
          </p:cNvPicPr>
          <p:nvPr/>
        </p:nvPicPr>
        <p:blipFill>
          <a:blip r:embed="rId12"/>
          <a:stretch>
            <a:fillRect/>
          </a:stretch>
        </p:blipFill>
        <p:spPr>
          <a:xfrm>
            <a:off x="620395" y="1217295"/>
            <a:ext cx="2187575" cy="1415415"/>
          </a:xfrm>
          <a:prstGeom prst="rect">
            <a:avLst/>
          </a:prstGeom>
          <a:noFill/>
          <a:ln w="9525">
            <a:noFill/>
          </a:ln>
        </p:spPr>
      </p:pic>
      <p:pic>
        <p:nvPicPr>
          <p:cNvPr id="3" name="图片 1"/>
          <p:cNvPicPr>
            <a:picLocks noChangeAspect="1"/>
          </p:cNvPicPr>
          <p:nvPr/>
        </p:nvPicPr>
        <p:blipFill>
          <a:blip r:embed="rId13"/>
          <a:stretch>
            <a:fillRect/>
          </a:stretch>
        </p:blipFill>
        <p:spPr>
          <a:xfrm>
            <a:off x="5998210" y="1217295"/>
            <a:ext cx="2293620" cy="1350010"/>
          </a:xfrm>
          <a:prstGeom prst="rect">
            <a:avLst/>
          </a:prstGeom>
          <a:noFill/>
          <a:ln w="9525">
            <a:noFill/>
          </a:ln>
        </p:spPr>
      </p:pic>
      <p:pic>
        <p:nvPicPr>
          <p:cNvPr id="5" name="图片 4" descr="瑕疵2"/>
          <p:cNvPicPr>
            <a:picLocks noChangeAspect="1"/>
          </p:cNvPicPr>
          <p:nvPr/>
        </p:nvPicPr>
        <p:blipFill>
          <a:blip r:embed="rId14"/>
          <a:stretch>
            <a:fillRect/>
          </a:stretch>
        </p:blipFill>
        <p:spPr>
          <a:xfrm>
            <a:off x="3425190" y="1203960"/>
            <a:ext cx="1992630" cy="1428750"/>
          </a:xfrm>
          <a:prstGeom prst="rect">
            <a:avLst/>
          </a:prstGeom>
        </p:spPr>
      </p:pic>
      <p:grpSp>
        <p:nvGrpSpPr>
          <p:cNvPr id="8" name="组合 7"/>
          <p:cNvGrpSpPr/>
          <p:nvPr>
            <p:custDataLst>
              <p:tags r:id="rId15"/>
            </p:custDataLst>
          </p:nvPr>
        </p:nvGrpSpPr>
        <p:grpSpPr>
          <a:xfrm>
            <a:off x="527370" y="2814483"/>
            <a:ext cx="2621280" cy="2105660"/>
            <a:chOff x="7449343" y="1871934"/>
            <a:chExt cx="3495040" cy="2807545"/>
          </a:xfrm>
        </p:grpSpPr>
        <p:sp>
          <p:nvSpPr>
            <p:cNvPr id="9" name="文本框 26"/>
            <p:cNvSpPr txBox="1"/>
            <p:nvPr>
              <p:custDataLst>
                <p:tags r:id="rId16"/>
              </p:custDataLst>
            </p:nvPr>
          </p:nvSpPr>
          <p:spPr>
            <a:xfrm>
              <a:off x="7572956" y="2259707"/>
              <a:ext cx="3371427" cy="2419772"/>
            </a:xfrm>
            <a:prstGeom prst="rect">
              <a:avLst/>
            </a:prstGeom>
            <a:noFill/>
          </p:spPr>
          <p:txBody>
            <a:bodyPr wrap="square" rtlCol="0">
              <a:spAutoFit/>
            </a:bodyPr>
            <a:lstStyle/>
            <a:p>
              <a:pPr algn="l">
                <a:lnSpc>
                  <a:spcPct val="140000"/>
                </a:lnSpc>
              </a:pPr>
              <a:r>
                <a:rPr lang="en-US" altLang="zh-CN" sz="1000" dirty="0">
                  <a:solidFill>
                    <a:srgbClr val="FF0000"/>
                  </a:solidFill>
                  <a:latin typeface="方正屏显雅宋简体" panose="02010600010101010101" charset="-122"/>
                  <a:ea typeface="方正屏显雅宋简体" panose="02010600010101010101" charset="-122"/>
                  <a:sym typeface="+mn-ea"/>
                </a:rPr>
                <a:t>Using high-speed cameras, images of various defects are captured. The characteristics (such as size, shape, area, etc.) of each defect are analyzed and judged, and defect labels are affixed to the side of the aluminum coil.</a:t>
              </a:r>
              <a:endParaRPr lang="en-US" altLang="zh-CN" sz="1000" dirty="0">
                <a:solidFill>
                  <a:srgbClr val="FF0000"/>
                </a:solidFill>
                <a:latin typeface="方正屏显雅宋简体" panose="02010600010101010101" charset="-122"/>
                <a:ea typeface="方正屏显雅宋简体" panose="02010600010101010101" charset="-122"/>
              </a:endParaRPr>
            </a:p>
            <a:p>
              <a:pPr algn="l">
                <a:lnSpc>
                  <a:spcPct val="140000"/>
                </a:lnSpc>
              </a:pP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10" name="矩形 9"/>
            <p:cNvSpPr/>
            <p:nvPr>
              <p:custDataLst>
                <p:tags r:id="rId17"/>
              </p:custDataLst>
            </p:nvPr>
          </p:nvSpPr>
          <p:spPr>
            <a:xfrm>
              <a:off x="7449343" y="1871934"/>
              <a:ext cx="3235114" cy="4673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latin typeface="汉仪超粗宋简" panose="02010600000101010101" charset="-122"/>
                  <a:ea typeface="汉仪超粗宋简" panose="02010600000101010101" charset="-122"/>
                </a:rPr>
                <a:t>Detecting coating defects</a:t>
              </a:r>
              <a:endParaRPr lang="en-US" altLang="zh-CN" dirty="0">
                <a:solidFill>
                  <a:schemeClr val="tx1"/>
                </a:solidFill>
                <a:latin typeface="汉仪超粗宋简" panose="02010600000101010101" charset="-122"/>
                <a:ea typeface="汉仪超粗宋简" panose="02010600000101010101" charset="-122"/>
              </a:endParaRPr>
            </a:p>
          </p:txBody>
        </p:sp>
      </p:grpSp>
    </p:spTree>
  </p:cSld>
  <p:clrMapOvr>
    <a:masterClrMapping/>
  </p:clrMapOvr>
  <mc:AlternateContent xmlns:mc="http://schemas.openxmlformats.org/markup-compatibility/2006">
    <mc:Choice xmlns:p14="http://schemas.microsoft.com/office/powerpoint/2010/main" Requires="p14">
      <p:transition spd="slow" p14:dur="12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25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325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2" presetClass="entr" presetSubtype="2"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 calcmode="lin" valueType="num">
                                      <p:cBhvr additive="base">
                                        <p:cTn id="13" dur="500" fill="hold"/>
                                        <p:tgtEl>
                                          <p:spTgt spid="37"/>
                                        </p:tgtEl>
                                        <p:attrNameLst>
                                          <p:attrName>ppt_x</p:attrName>
                                        </p:attrNameLst>
                                      </p:cBhvr>
                                      <p:tavLst>
                                        <p:tav tm="0">
                                          <p:val>
                                            <p:strVal val="1+#ppt_w/2"/>
                                          </p:val>
                                        </p:tav>
                                        <p:tav tm="100000">
                                          <p:val>
                                            <p:strVal val="#ppt_x"/>
                                          </p:val>
                                        </p:tav>
                                      </p:tavLst>
                                    </p:anim>
                                    <p:anim calcmode="lin" valueType="num">
                                      <p:cBhvr additive="base">
                                        <p:cTn id="14" dur="500" fill="hold"/>
                                        <p:tgtEl>
                                          <p:spTgt spid="37"/>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40"/>
                                        </p:tgtEl>
                                        <p:attrNameLst>
                                          <p:attrName>style.visibility</p:attrName>
                                        </p:attrNameLst>
                                      </p:cBhvr>
                                      <p:to>
                                        <p:strVal val="visible"/>
                                      </p:to>
                                    </p:set>
                                    <p:anim calcmode="lin" valueType="num">
                                      <p:cBhvr additive="base">
                                        <p:cTn id="17" dur="500" fill="hold"/>
                                        <p:tgtEl>
                                          <p:spTgt spid="40"/>
                                        </p:tgtEl>
                                        <p:attrNameLst>
                                          <p:attrName>ppt_x</p:attrName>
                                        </p:attrNameLst>
                                      </p:cBhvr>
                                      <p:tavLst>
                                        <p:tav tm="0">
                                          <p:val>
                                            <p:strVal val="1+#ppt_w/2"/>
                                          </p:val>
                                        </p:tav>
                                        <p:tav tm="100000">
                                          <p:val>
                                            <p:strVal val="#ppt_x"/>
                                          </p:val>
                                        </p:tav>
                                      </p:tavLst>
                                    </p:anim>
                                    <p:anim calcmode="lin" valueType="num">
                                      <p:cBhvr additive="base">
                                        <p:cTn id="18" dur="500" fill="hold"/>
                                        <p:tgtEl>
                                          <p:spTgt spid="40"/>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anim calcmode="lin" valueType="num">
                                      <p:cBhvr additive="base">
                                        <p:cTn id="21" dur="500" fill="hold"/>
                                        <p:tgtEl>
                                          <p:spTgt spid="43"/>
                                        </p:tgtEl>
                                        <p:attrNameLst>
                                          <p:attrName>ppt_x</p:attrName>
                                        </p:attrNameLst>
                                      </p:cBhvr>
                                      <p:tavLst>
                                        <p:tav tm="0">
                                          <p:val>
                                            <p:strVal val="1+#ppt_w/2"/>
                                          </p:val>
                                        </p:tav>
                                        <p:tav tm="100000">
                                          <p:val>
                                            <p:strVal val="#ppt_x"/>
                                          </p:val>
                                        </p:tav>
                                      </p:tavLst>
                                    </p:anim>
                                    <p:anim calcmode="lin" valueType="num">
                                      <p:cBhvr additive="base">
                                        <p:cTn id="22" dur="500" fill="hold"/>
                                        <p:tgtEl>
                                          <p:spTgt spid="43"/>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0-#ppt_w/2"/>
                                          </p:val>
                                        </p:tav>
                                        <p:tav tm="100000">
                                          <p:val>
                                            <p:strVal val="#ppt_x"/>
                                          </p:val>
                                        </p:tav>
                                      </p:tavLst>
                                    </p:anim>
                                    <p:anim calcmode="lin" valueType="num">
                                      <p:cBhvr additive="base">
                                        <p:cTn id="28" dur="500" fill="hold"/>
                                        <p:tgtEl>
                                          <p:spTgt spid="15"/>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1+#ppt_w/2"/>
                                          </p:val>
                                        </p:tav>
                                        <p:tav tm="100000">
                                          <p:val>
                                            <p:strVal val="#ppt_x"/>
                                          </p:val>
                                        </p:tav>
                                      </p:tavLst>
                                    </p:anim>
                                    <p:anim calcmode="lin" valueType="num">
                                      <p:cBhvr additive="base">
                                        <p:cTn id="32"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181475" cy="313690"/>
            <a:chOff x="0" y="236200"/>
            <a:chExt cx="4181475"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2951480" cy="306705"/>
            </a:xfrm>
            <a:prstGeom prst="rect">
              <a:avLst/>
            </a:prstGeom>
          </p:spPr>
          <p:txBody>
            <a:bodyPr wrap="square">
              <a:spAutoFit/>
            </a:bodyPr>
            <a:p>
              <a:pPr algn="l">
                <a:lnSpc>
                  <a:spcPct val="100000"/>
                </a:lnSpc>
                <a:spcBef>
                  <a:spcPts val="0"/>
                </a:spcBef>
                <a:buClrTx/>
                <a:buSzTx/>
                <a:buFontTx/>
                <a:buNone/>
              </a:pPr>
              <a:r>
                <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rPr>
                <a:t>电器控制</a:t>
              </a:r>
              <a:endPar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35" name="图片 34" descr="mes界面"/>
          <p:cNvPicPr>
            <a:picLocks noChangeAspect="1"/>
          </p:cNvPicPr>
          <p:nvPr/>
        </p:nvPicPr>
        <p:blipFill>
          <a:blip r:embed="rId1"/>
          <a:stretch>
            <a:fillRect/>
          </a:stretch>
        </p:blipFill>
        <p:spPr>
          <a:xfrm>
            <a:off x="889000" y="1092835"/>
            <a:ext cx="2887345" cy="2065655"/>
          </a:xfrm>
          <a:prstGeom prst="rect">
            <a:avLst/>
          </a:prstGeom>
        </p:spPr>
      </p:pic>
      <p:pic>
        <p:nvPicPr>
          <p:cNvPr id="36" name="图片 35"/>
          <p:cNvPicPr>
            <a:picLocks noChangeAspect="1"/>
          </p:cNvPicPr>
          <p:nvPr/>
        </p:nvPicPr>
        <p:blipFill>
          <a:blip r:embed="rId2">
            <a:clrChange>
              <a:clrFrom>
                <a:srgbClr val="FFFFFF">
                  <a:alpha val="100000"/>
                </a:srgbClr>
              </a:clrFrom>
              <a:clrTo>
                <a:srgbClr val="FFFFFF">
                  <a:alpha val="100000"/>
                  <a:alpha val="0"/>
                </a:srgbClr>
              </a:clrTo>
            </a:clrChange>
          </a:blip>
          <a:stretch>
            <a:fillRect/>
          </a:stretch>
        </p:blipFill>
        <p:spPr>
          <a:xfrm>
            <a:off x="4173220" y="843915"/>
            <a:ext cx="2520315" cy="2442845"/>
          </a:xfrm>
          <a:prstGeom prst="rect">
            <a:avLst/>
          </a:prstGeom>
        </p:spPr>
      </p:pic>
      <p:pic>
        <p:nvPicPr>
          <p:cNvPr id="38" name="图片 37"/>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6782435" y="1231265"/>
            <a:ext cx="2127885" cy="1917065"/>
          </a:xfrm>
          <a:prstGeom prst="rect">
            <a:avLst/>
          </a:prstGeom>
        </p:spPr>
      </p:pic>
      <p:sp>
        <p:nvSpPr>
          <p:cNvPr id="2" name="文本框 26"/>
          <p:cNvSpPr txBox="1"/>
          <p:nvPr>
            <p:custDataLst>
              <p:tags r:id="rId4"/>
            </p:custDataLst>
          </p:nvPr>
        </p:nvSpPr>
        <p:spPr>
          <a:xfrm>
            <a:off x="969010" y="3882390"/>
            <a:ext cx="3926205" cy="737235"/>
          </a:xfrm>
          <a:prstGeom prst="rect">
            <a:avLst/>
          </a:prstGeom>
          <a:noFill/>
        </p:spPr>
        <p:txBody>
          <a:bodyPr wrap="square" rtlCol="0">
            <a:spAutoFit/>
          </a:bodyPr>
          <a:lstStyle/>
          <a:p>
            <a:pPr algn="l">
              <a:lnSpc>
                <a:spcPct val="140000"/>
              </a:lnSpc>
            </a:pPr>
            <a:r>
              <a:rPr lang="en-US" altLang="zh-CN" sz="1000">
                <a:latin typeface="方正屏显雅宋简体" panose="02010600010101010101" charset="-122"/>
                <a:ea typeface="方正屏显雅宋简体" panose="02010600010101010101" charset="-122"/>
                <a:sym typeface="+mn-ea"/>
              </a:rPr>
              <a:t>Primarily international brand components. </a:t>
            </a:r>
            <a:endParaRPr lang="en-US" altLang="zh-CN" sz="1000">
              <a:latin typeface="方正屏显雅宋简体" panose="02010600010101010101" charset="-122"/>
              <a:ea typeface="方正屏显雅宋简体" panose="02010600010101010101" charset="-122"/>
              <a:sym typeface="+mn-ea"/>
            </a:endParaRPr>
          </a:p>
          <a:p>
            <a:pPr algn="l">
              <a:lnSpc>
                <a:spcPct val="140000"/>
              </a:lnSpc>
            </a:pPr>
            <a:r>
              <a:rPr lang="en-US" altLang="zh-CN" sz="1000">
                <a:latin typeface="方正屏显雅宋简体" panose="02010600010101010101" charset="-122"/>
                <a:ea typeface="方正屏显雅宋简体" panose="02010600010101010101" charset="-122"/>
                <a:sym typeface="+mn-ea"/>
              </a:rPr>
              <a:t>Self-developed HMI/PLC with open-source backend for customer customization.</a:t>
            </a:r>
            <a:endParaRPr lang="en-US" altLang="zh-CN" sz="1000" dirty="0">
              <a:solidFill>
                <a:srgbClr val="FF0000"/>
              </a:solidFill>
              <a:latin typeface="方正屏显雅宋简体" panose="02010600010101010101" charset="-122"/>
              <a:ea typeface="方正屏显雅宋简体" panose="02010600010101010101" charset="-122"/>
            </a:endParaRPr>
          </a:p>
        </p:txBody>
      </p:sp>
      <p:sp>
        <p:nvSpPr>
          <p:cNvPr id="7" name="矩形 6"/>
          <p:cNvSpPr/>
          <p:nvPr>
            <p:custDataLst>
              <p:tags r:id="rId5"/>
            </p:custDataLst>
          </p:nvPr>
        </p:nvSpPr>
        <p:spPr>
          <a:xfrm>
            <a:off x="968086" y="3591723"/>
            <a:ext cx="2139397" cy="3503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buClrTx/>
              <a:buSzTx/>
              <a:buFontTx/>
            </a:pPr>
            <a:r>
              <a:rPr lang="en-US" altLang="zh-CN" dirty="0">
                <a:solidFill>
                  <a:schemeClr val="tx1"/>
                </a:solidFill>
                <a:latin typeface="汉仪超粗宋简" panose="02010600000101010101" charset="-122"/>
                <a:ea typeface="汉仪超粗宋简" panose="02010600000101010101" charset="-122"/>
                <a:sym typeface="+mn-ea"/>
              </a:rPr>
              <a:t>Control Systems</a:t>
            </a:r>
            <a:endParaRPr lang="en-US" altLang="zh-CN" dirty="0">
              <a:solidFill>
                <a:schemeClr val="tx1"/>
              </a:solidFill>
              <a:latin typeface="汉仪超粗宋简" panose="02010600000101010101" charset="-122"/>
              <a:ea typeface="汉仪超粗宋简" panose="02010600000101010101" charset="-122"/>
              <a:sym typeface="+mn-ea"/>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46942a9c6570a57ce2ed9f887fdb3c7"/>
          <p:cNvPicPr>
            <a:picLocks noChangeAspect="1"/>
          </p:cNvPicPr>
          <p:nvPr/>
        </p:nvPicPr>
        <p:blipFill>
          <a:blip r:embed="rId1"/>
          <a:srcRect t="4380"/>
          <a:stretch>
            <a:fillRect/>
          </a:stretch>
        </p:blipFill>
        <p:spPr>
          <a:xfrm>
            <a:off x="0" y="0"/>
            <a:ext cx="4066540" cy="5184775"/>
          </a:xfrm>
          <a:prstGeom prst="rect">
            <a:avLst/>
          </a:prstGeom>
        </p:spPr>
      </p:pic>
      <p:sp>
        <p:nvSpPr>
          <p:cNvPr id="33" name="矩形 32"/>
          <p:cNvSpPr/>
          <p:nvPr/>
        </p:nvSpPr>
        <p:spPr>
          <a:xfrm>
            <a:off x="4600559" y="2090759"/>
            <a:ext cx="4122605" cy="1076325"/>
          </a:xfrm>
          <a:prstGeom prst="rect">
            <a:avLst/>
          </a:prstGeom>
        </p:spPr>
        <p:txBody>
          <a:bodyPr wrap="square">
            <a:spAutoFit/>
          </a:bodyPr>
          <a:lstStyle/>
          <a:p>
            <a:pPr algn="ctr"/>
            <a:r>
              <a:rPr lang="en-US" altLang="zh-CN" sz="3200" b="1" dirty="0">
                <a:effectLst/>
                <a:latin typeface="方正屏显雅宋简体" panose="02010600010101010101" charset="-122"/>
                <a:ea typeface="方正屏显雅宋简体" panose="02010600010101010101" charset="-122"/>
                <a:cs typeface="方正屏显雅宋简体" panose="02010600010101010101" charset="-122"/>
              </a:rPr>
              <a:t>Technical Support &amp; Market Cases</a:t>
            </a:r>
            <a:endParaRPr lang="en-US" altLang="zh-CN" sz="3200" b="1" dirty="0">
              <a:effectLst/>
              <a:latin typeface="方正屏显雅宋简体" panose="02010600010101010101" charset="-122"/>
              <a:ea typeface="方正屏显雅宋简体" panose="02010600010101010101" charset="-122"/>
              <a:cs typeface="方正屏显雅宋简体" panose="02010600010101010101" charset="-122"/>
            </a:endParaRPr>
          </a:p>
        </p:txBody>
      </p:sp>
      <p:sp>
        <p:nvSpPr>
          <p:cNvPr id="36" name="矩形 35"/>
          <p:cNvSpPr/>
          <p:nvPr/>
        </p:nvSpPr>
        <p:spPr>
          <a:xfrm>
            <a:off x="5622882" y="1211020"/>
            <a:ext cx="368878" cy="368878"/>
          </a:xfrm>
          <a:prstGeom prst="rect">
            <a:avLst/>
          </a:prstGeom>
          <a:solidFill>
            <a:srgbClr val="E600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effectLst/>
              <a:latin typeface="方正屏显雅宋简体" panose="02010600010101010101" charset="-122"/>
              <a:ea typeface="方正屏显雅宋简体" panose="02010600010101010101" charset="-122"/>
            </a:endParaRPr>
          </a:p>
        </p:txBody>
      </p:sp>
      <p:sp>
        <p:nvSpPr>
          <p:cNvPr id="46" name="矩形 45"/>
          <p:cNvSpPr/>
          <p:nvPr/>
        </p:nvSpPr>
        <p:spPr>
          <a:xfrm>
            <a:off x="6084578" y="1133854"/>
            <a:ext cx="1837761" cy="521970"/>
          </a:xfrm>
          <a:prstGeom prst="rect">
            <a:avLst/>
          </a:prstGeom>
        </p:spPr>
        <p:txBody>
          <a:bodyPr wrap="square">
            <a:spAutoFit/>
          </a:bodyPr>
          <a:lstStyle/>
          <a:p>
            <a:r>
              <a:rPr lang="en-US" altLang="zh-CN" sz="2800" b="1" dirty="0">
                <a:solidFill>
                  <a:schemeClr val="tx1"/>
                </a:solidFill>
                <a:effectLst/>
                <a:latin typeface="方正屏显雅宋简体" panose="02010600010101010101" charset="-122"/>
                <a:ea typeface="方正屏显雅宋简体" panose="02010600010101010101" charset="-122"/>
              </a:rPr>
              <a:t>PART-4</a:t>
            </a:r>
            <a:endParaRPr lang="en-US" altLang="zh-CN" sz="2800" b="1" dirty="0">
              <a:solidFill>
                <a:schemeClr val="tx1"/>
              </a:solidFill>
              <a:effectLst/>
              <a:latin typeface="方正屏显雅宋简体" panose="02010600010101010101" charset="-122"/>
              <a:ea typeface="方正屏显雅宋简体"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1+#ppt_w/2"/>
                                          </p:val>
                                        </p:tav>
                                        <p:tav tm="100000">
                                          <p:val>
                                            <p:strVal val="#ppt_x"/>
                                          </p:val>
                                        </p:tav>
                                      </p:tavLst>
                                    </p:anim>
                                    <p:anim calcmode="lin" valueType="num">
                                      <p:cBhvr additive="base">
                                        <p:cTn id="8" dur="500" fill="hold"/>
                                        <p:tgtEl>
                                          <p:spTgt spid="3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500" fill="hold"/>
                                        <p:tgtEl>
                                          <p:spTgt spid="36"/>
                                        </p:tgtEl>
                                        <p:attrNameLst>
                                          <p:attrName>ppt_x</p:attrName>
                                        </p:attrNameLst>
                                      </p:cBhvr>
                                      <p:tavLst>
                                        <p:tav tm="0">
                                          <p:val>
                                            <p:strVal val="1+#ppt_w/2"/>
                                          </p:val>
                                        </p:tav>
                                        <p:tav tm="100000">
                                          <p:val>
                                            <p:strVal val="#ppt_x"/>
                                          </p:val>
                                        </p:tav>
                                      </p:tavLst>
                                    </p:anim>
                                    <p:anim calcmode="lin" valueType="num">
                                      <p:cBhvr additive="base">
                                        <p:cTn id="12" dur="500" fill="hold"/>
                                        <p:tgtEl>
                                          <p:spTgt spid="3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46"/>
                                        </p:tgtEl>
                                        <p:attrNameLst>
                                          <p:attrName>style.visibility</p:attrName>
                                        </p:attrNameLst>
                                      </p:cBhvr>
                                      <p:to>
                                        <p:strVal val="visible"/>
                                      </p:to>
                                    </p:set>
                                    <p:anim calcmode="lin" valueType="num">
                                      <p:cBhvr additive="base">
                                        <p:cTn id="15" dur="500" fill="hold"/>
                                        <p:tgtEl>
                                          <p:spTgt spid="46"/>
                                        </p:tgtEl>
                                        <p:attrNameLst>
                                          <p:attrName>ppt_x</p:attrName>
                                        </p:attrNameLst>
                                      </p:cBhvr>
                                      <p:tavLst>
                                        <p:tav tm="0">
                                          <p:val>
                                            <p:strVal val="1+#ppt_w/2"/>
                                          </p:val>
                                        </p:tav>
                                        <p:tav tm="100000">
                                          <p:val>
                                            <p:strVal val="#ppt_x"/>
                                          </p:val>
                                        </p:tav>
                                      </p:tavLst>
                                    </p:anim>
                                    <p:anim calcmode="lin" valueType="num">
                                      <p:cBhvr additive="base">
                                        <p:cTn id="16"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6" grpId="0" bldLvl="0" animBg="1"/>
      <p:bldP spid="4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181475" cy="313690"/>
            <a:chOff x="0" y="236200"/>
            <a:chExt cx="4181475"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2951480" cy="306705"/>
            </a:xfrm>
            <a:prstGeom prst="rect">
              <a:avLst/>
            </a:prstGeom>
          </p:spPr>
          <p:txBody>
            <a:bodyPr wrap="square">
              <a:spAutoFit/>
            </a:bodyPr>
            <a:p>
              <a:pPr algn="l">
                <a:lnSpc>
                  <a:spcPct val="100000"/>
                </a:lnSpc>
                <a:spcBef>
                  <a:spcPts val="0"/>
                </a:spcBef>
                <a:buClrTx/>
                <a:buSzTx/>
                <a:buFontTx/>
                <a:buNone/>
              </a:pPr>
              <a:r>
                <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rPr>
                <a:t>关于售后服务</a:t>
              </a:r>
              <a:endPar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27" name="文本框 26"/>
          <p:cNvSpPr txBox="1"/>
          <p:nvPr>
            <p:custDataLst>
              <p:tags r:id="rId1"/>
            </p:custDataLst>
          </p:nvPr>
        </p:nvSpPr>
        <p:spPr>
          <a:xfrm>
            <a:off x="1437640" y="1666240"/>
            <a:ext cx="1052830" cy="706755"/>
          </a:xfrm>
          <a:prstGeom prst="rect">
            <a:avLst/>
          </a:prstGeom>
          <a:noFill/>
        </p:spPr>
        <p:txBody>
          <a:bodyPr wrap="none" rtlCol="0">
            <a:spAutoFit/>
          </a:bodyPr>
          <a:p>
            <a:r>
              <a:rPr lang="en-US" altLang="zh-CN" sz="4000" b="1">
                <a:solidFill>
                  <a:srgbClr val="FF0000"/>
                </a:solidFill>
                <a:latin typeface="方正屏显雅宋简体" panose="02010600010101010101" charset="-122"/>
                <a:ea typeface="方正屏显雅宋简体" panose="02010600010101010101" charset="-122"/>
              </a:rPr>
              <a:t>20+</a:t>
            </a:r>
            <a:endParaRPr lang="en-US" altLang="zh-CN" sz="4000" b="1">
              <a:solidFill>
                <a:srgbClr val="FF0000"/>
              </a:solidFill>
              <a:latin typeface="方正屏显雅宋简体" panose="02010600010101010101" charset="-122"/>
              <a:ea typeface="方正屏显雅宋简体" panose="02010600010101010101" charset="-122"/>
            </a:endParaRPr>
          </a:p>
        </p:txBody>
      </p:sp>
      <p:sp>
        <p:nvSpPr>
          <p:cNvPr id="30" name="文本框 29"/>
          <p:cNvSpPr txBox="1"/>
          <p:nvPr>
            <p:custDataLst>
              <p:tags r:id="rId2"/>
            </p:custDataLst>
          </p:nvPr>
        </p:nvSpPr>
        <p:spPr>
          <a:xfrm>
            <a:off x="3749675" y="1666240"/>
            <a:ext cx="1209040" cy="706755"/>
          </a:xfrm>
          <a:prstGeom prst="rect">
            <a:avLst/>
          </a:prstGeom>
          <a:noFill/>
        </p:spPr>
        <p:txBody>
          <a:bodyPr wrap="none" rtlCol="0">
            <a:spAutoFit/>
          </a:bodyPr>
          <a:p>
            <a:r>
              <a:rPr lang="en-US" altLang="zh-CN" sz="4000" b="1">
                <a:solidFill>
                  <a:srgbClr val="FF0000"/>
                </a:solidFill>
                <a:latin typeface="方正屏显雅宋简体" panose="02010600010101010101" charset="-122"/>
                <a:ea typeface="方正屏显雅宋简体" panose="02010600010101010101" charset="-122"/>
              </a:rPr>
              <a:t>210+</a:t>
            </a:r>
            <a:endParaRPr lang="en-US" altLang="zh-CN" sz="4000" b="1">
              <a:solidFill>
                <a:srgbClr val="FF0000"/>
              </a:solidFill>
              <a:latin typeface="方正屏显雅宋简体" panose="02010600010101010101" charset="-122"/>
              <a:ea typeface="方正屏显雅宋简体" panose="02010600010101010101" charset="-122"/>
            </a:endParaRPr>
          </a:p>
        </p:txBody>
      </p:sp>
      <p:sp>
        <p:nvSpPr>
          <p:cNvPr id="31" name="文本框 30"/>
          <p:cNvSpPr txBox="1"/>
          <p:nvPr>
            <p:custDataLst>
              <p:tags r:id="rId3"/>
            </p:custDataLst>
          </p:nvPr>
        </p:nvSpPr>
        <p:spPr>
          <a:xfrm>
            <a:off x="6216015" y="1666240"/>
            <a:ext cx="1365885" cy="706755"/>
          </a:xfrm>
          <a:prstGeom prst="rect">
            <a:avLst/>
          </a:prstGeom>
          <a:noFill/>
        </p:spPr>
        <p:txBody>
          <a:bodyPr wrap="none" rtlCol="0">
            <a:spAutoFit/>
          </a:bodyPr>
          <a:p>
            <a:r>
              <a:rPr lang="en-US" altLang="zh-CN" sz="4000" b="1">
                <a:solidFill>
                  <a:srgbClr val="FF0000"/>
                </a:solidFill>
                <a:latin typeface="方正屏显雅宋简体" panose="02010600010101010101" charset="-122"/>
                <a:ea typeface="方正屏显雅宋简体" panose="02010600010101010101" charset="-122"/>
              </a:rPr>
              <a:t>200+</a:t>
            </a:r>
            <a:endParaRPr lang="en-US" altLang="zh-CN" sz="4000" b="1">
              <a:solidFill>
                <a:srgbClr val="FF0000"/>
              </a:solidFill>
              <a:latin typeface="方正屏显雅宋简体" panose="02010600010101010101" charset="-122"/>
              <a:ea typeface="方正屏显雅宋简体" panose="02010600010101010101" charset="-122"/>
            </a:endParaRPr>
          </a:p>
        </p:txBody>
      </p:sp>
      <p:sp>
        <p:nvSpPr>
          <p:cNvPr id="32" name="文本框 31"/>
          <p:cNvSpPr txBox="1"/>
          <p:nvPr>
            <p:custDataLst>
              <p:tags r:id="rId4"/>
            </p:custDataLst>
          </p:nvPr>
        </p:nvSpPr>
        <p:spPr>
          <a:xfrm>
            <a:off x="618490" y="2684145"/>
            <a:ext cx="2427605" cy="306705"/>
          </a:xfrm>
          <a:prstGeom prst="rect">
            <a:avLst/>
          </a:prstGeom>
          <a:noFill/>
        </p:spPr>
        <p:txBody>
          <a:bodyPr wrap="square" rtlCol="0">
            <a:spAutoFit/>
          </a:bodyPr>
          <a:p>
            <a:pPr algn="l"/>
            <a:r>
              <a:rPr lang="en-US" altLang="zh-CN">
                <a:latin typeface="方正屏显雅宋简体" panose="02010600010101010101" charset="-122"/>
                <a:ea typeface="方正屏显雅宋简体" panose="02010600010101010101" charset="-122"/>
                <a:cs typeface="方正屏显雅宋简体" panose="02010600010101010101" charset="-122"/>
              </a:rPr>
              <a:t>Exported to 20+ countries</a:t>
            </a:r>
            <a:endParaRPr lang="en-US" altLang="zh-CN">
              <a:latin typeface="方正屏显雅宋简体" panose="02010600010101010101" charset="-122"/>
              <a:ea typeface="方正屏显雅宋简体" panose="02010600010101010101" charset="-122"/>
              <a:cs typeface="方正屏显雅宋简体" panose="02010600010101010101" charset="-122"/>
            </a:endParaRPr>
          </a:p>
        </p:txBody>
      </p:sp>
      <p:sp>
        <p:nvSpPr>
          <p:cNvPr id="33" name="文本框 32"/>
          <p:cNvSpPr txBox="1"/>
          <p:nvPr>
            <p:custDataLst>
              <p:tags r:id="rId5"/>
            </p:custDataLst>
          </p:nvPr>
        </p:nvSpPr>
        <p:spPr>
          <a:xfrm>
            <a:off x="3540125" y="2684145"/>
            <a:ext cx="1668780" cy="306705"/>
          </a:xfrm>
          <a:prstGeom prst="rect">
            <a:avLst/>
          </a:prstGeom>
          <a:noFill/>
        </p:spPr>
        <p:txBody>
          <a:bodyPr wrap="square" rtlCol="0">
            <a:spAutoFit/>
          </a:bodyPr>
          <a:p>
            <a:pPr algn="ctr"/>
            <a:r>
              <a:rPr lang="en-US" altLang="zh-CN">
                <a:latin typeface="方正屏显雅宋简体" panose="02010600010101010101" charset="-122"/>
                <a:ea typeface="方正屏显雅宋简体" panose="02010600010101010101" charset="-122"/>
                <a:cs typeface="方正屏显雅宋简体" panose="02010600010101010101" charset="-122"/>
              </a:rPr>
              <a:t>210+ patents</a:t>
            </a:r>
            <a:endParaRPr lang="en-US" altLang="zh-CN">
              <a:latin typeface="方正屏显雅宋简体" panose="02010600010101010101" charset="-122"/>
              <a:ea typeface="方正屏显雅宋简体" panose="02010600010101010101" charset="-122"/>
              <a:cs typeface="方正屏显雅宋简体" panose="02010600010101010101" charset="-122"/>
            </a:endParaRPr>
          </a:p>
        </p:txBody>
      </p:sp>
      <p:sp>
        <p:nvSpPr>
          <p:cNvPr id="34" name="文本框 33"/>
          <p:cNvSpPr txBox="1"/>
          <p:nvPr>
            <p:custDataLst>
              <p:tags r:id="rId6"/>
            </p:custDataLst>
          </p:nvPr>
        </p:nvSpPr>
        <p:spPr>
          <a:xfrm>
            <a:off x="5885180" y="2684145"/>
            <a:ext cx="2598420" cy="306705"/>
          </a:xfrm>
          <a:prstGeom prst="rect">
            <a:avLst/>
          </a:prstGeom>
          <a:noFill/>
        </p:spPr>
        <p:txBody>
          <a:bodyPr wrap="none" rtlCol="0">
            <a:spAutoFit/>
          </a:bodyPr>
          <a:p>
            <a:pPr algn="l"/>
            <a:r>
              <a:rPr lang="en-US" altLang="zh-CN">
                <a:latin typeface="方正屏显雅宋简体" panose="02010600010101010101" charset="-122"/>
                <a:ea typeface="方正屏显雅宋简体" panose="02010600010101010101" charset="-122"/>
                <a:cs typeface="方正屏显雅宋简体" panose="02010600010101010101" charset="-122"/>
              </a:rPr>
              <a:t>200+ project cases in Global</a:t>
            </a:r>
            <a:endParaRPr lang="en-US" altLang="zh-CN">
              <a:latin typeface="方正屏显雅宋简体" panose="02010600010101010101" charset="-122"/>
              <a:ea typeface="方正屏显雅宋简体" panose="02010600010101010101" charset="-122"/>
              <a:cs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8" name="组合 7"/>
          <p:cNvGrpSpPr/>
          <p:nvPr/>
        </p:nvGrpSpPr>
        <p:grpSpPr>
          <a:xfrm>
            <a:off x="0" y="155990"/>
            <a:ext cx="4181475" cy="313690"/>
            <a:chOff x="0" y="236200"/>
            <a:chExt cx="4181475" cy="313690"/>
          </a:xfrm>
        </p:grpSpPr>
        <p:cxnSp>
          <p:nvCxnSpPr>
            <p:cNvPr id="9" name="直接连接符 8"/>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229995" y="243185"/>
              <a:ext cx="2951480" cy="306705"/>
            </a:xfrm>
            <a:prstGeom prst="rect">
              <a:avLst/>
            </a:prstGeom>
          </p:spPr>
          <p:txBody>
            <a:bodyPr wrap="square">
              <a:spAutoFit/>
            </a:bodyPr>
            <a:p>
              <a:pPr algn="l">
                <a:lnSpc>
                  <a:spcPct val="100000"/>
                </a:lnSpc>
                <a:spcBef>
                  <a:spcPts val="0"/>
                </a:spcBef>
                <a:buClrTx/>
                <a:buSzTx/>
                <a:buFontTx/>
                <a:buNone/>
              </a:pPr>
              <a:r>
                <a:rPr lang="en-US" altLang="zh-CN" b="1" dirty="0">
                  <a:solidFill>
                    <a:schemeClr val="tx1">
                      <a:lumMod val="50000"/>
                      <a:lumOff val="50000"/>
                    </a:schemeClr>
                  </a:solidFill>
                  <a:latin typeface="方正屏显雅宋简体" panose="02010600010101010101" charset="-122"/>
                  <a:ea typeface="方正屏显雅宋简体" panose="02010600010101010101" charset="-122"/>
                  <a:sym typeface="+mn-ea"/>
                </a:rPr>
                <a:t>Service Commitment</a:t>
              </a:r>
              <a:endParaRPr lang="en-US" altLang="zh-CN" b="1" dirty="0">
                <a:solidFill>
                  <a:schemeClr val="tx1">
                    <a:lumMod val="50000"/>
                    <a:lumOff val="50000"/>
                  </a:schemeClr>
                </a:solidFill>
                <a:latin typeface="方正屏显雅宋简体" panose="02010600010101010101" charset="-122"/>
                <a:ea typeface="方正屏显雅宋简体" panose="02010600010101010101" charset="-122"/>
                <a:sym typeface="+mn-ea"/>
              </a:endParaRPr>
            </a:p>
          </p:txBody>
        </p:sp>
        <p:sp>
          <p:nvSpPr>
            <p:cNvPr id="14" name="矩形 13"/>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17" name="文本框 16"/>
          <p:cNvSpPr txBox="1"/>
          <p:nvPr/>
        </p:nvSpPr>
        <p:spPr>
          <a:xfrm>
            <a:off x="823595" y="918845"/>
            <a:ext cx="4092575" cy="1383665"/>
          </a:xfrm>
          <a:prstGeom prst="rect">
            <a:avLst/>
          </a:prstGeom>
          <a:noFill/>
        </p:spPr>
        <p:txBody>
          <a:bodyPr wrap="square" rtlCol="0" anchor="t">
            <a:spAutoFit/>
          </a:bodyPr>
          <a:p>
            <a:pPr marL="285750" indent="-285750">
              <a:lnSpc>
                <a:spcPct val="100000"/>
              </a:lnSpc>
              <a:buFont typeface="Wingdings" panose="05000000000000000000" charset="0"/>
              <a:buChar char="n"/>
            </a:pPr>
            <a:r>
              <a:rPr lang="en-US" altLang="zh-CN" sz="1200" b="1">
                <a:latin typeface="方正屏显雅宋简体" panose="02010600010101010101" charset="-122"/>
                <a:ea typeface="方正屏显雅宋简体" panose="02010600010101010101" charset="-122"/>
                <a:sym typeface="+mn-ea"/>
              </a:rPr>
              <a:t>Consistent Support, Before and After Sale​</a:t>
            </a: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r>
              <a:rPr lang="en-US" altLang="zh-CN" sz="1200" b="1">
                <a:latin typeface="方正屏显雅宋简体" panose="02010600010101010101" charset="-122"/>
                <a:ea typeface="方正屏显雅宋简体" panose="02010600010101010101" charset="-122"/>
                <a:sym typeface="+mn-ea"/>
              </a:rPr>
              <a:t>Lifetime Free Technical Consultation</a:t>
            </a: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r>
              <a:rPr lang="en-US" altLang="zh-CN" sz="1200" b="1">
                <a:latin typeface="方正屏显雅宋简体" panose="02010600010101010101" charset="-122"/>
                <a:ea typeface="方正屏显雅宋简体" panose="02010600010101010101" charset="-122"/>
                <a:sym typeface="+mn-ea"/>
              </a:rPr>
              <a:t>24-Hour Rapid Response</a:t>
            </a: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endParaRPr lang="en-US" altLang="zh-CN" sz="1200" b="1">
              <a:latin typeface="方正屏显雅宋简体" panose="02010600010101010101" charset="-122"/>
              <a:ea typeface="方正屏显雅宋简体" panose="02010600010101010101" charset="-122"/>
              <a:sym typeface="+mn-ea"/>
            </a:endParaRPr>
          </a:p>
          <a:p>
            <a:pPr marL="285750" indent="-285750">
              <a:lnSpc>
                <a:spcPct val="100000"/>
              </a:lnSpc>
              <a:buFont typeface="Wingdings" panose="05000000000000000000" charset="0"/>
              <a:buChar char="n"/>
            </a:pPr>
            <a:r>
              <a:rPr lang="en-US" altLang="zh-CN" sz="1200" b="1">
                <a:latin typeface="方正屏显雅宋简体" panose="02010600010101010101" charset="-122"/>
                <a:ea typeface="方正屏显雅宋简体" panose="02010600010101010101" charset="-122"/>
                <a:sym typeface="+mn-ea"/>
              </a:rPr>
              <a:t>Committed to Long-Term Mutual Success</a:t>
            </a:r>
            <a:endParaRPr lang="en-US" altLang="zh-CN" sz="1200" b="1">
              <a:latin typeface="方正屏显雅宋简体" panose="02010600010101010101" charset="-122"/>
              <a:ea typeface="方正屏显雅宋简体" panose="02010600010101010101" charset="-122"/>
              <a:sym typeface="+mn-ea"/>
            </a:endParaRPr>
          </a:p>
        </p:txBody>
      </p:sp>
      <p:pic>
        <p:nvPicPr>
          <p:cNvPr id="18" name="图片 17" descr="387051314069529056"/>
          <p:cNvPicPr>
            <a:picLocks noChangeAspect="1"/>
          </p:cNvPicPr>
          <p:nvPr/>
        </p:nvPicPr>
        <p:blipFill>
          <a:blip r:embed="rId1"/>
          <a:stretch>
            <a:fillRect/>
          </a:stretch>
        </p:blipFill>
        <p:spPr>
          <a:xfrm>
            <a:off x="2898775" y="2936240"/>
            <a:ext cx="2178685" cy="1633855"/>
          </a:xfrm>
          <a:prstGeom prst="rect">
            <a:avLst/>
          </a:prstGeom>
        </p:spPr>
      </p:pic>
      <p:pic>
        <p:nvPicPr>
          <p:cNvPr id="19" name="图片 18" descr="d7d6faa39c03b0af1f318d95a991e12"/>
          <p:cNvPicPr>
            <a:picLocks noChangeAspect="1"/>
          </p:cNvPicPr>
          <p:nvPr/>
        </p:nvPicPr>
        <p:blipFill>
          <a:blip r:embed="rId2"/>
          <a:stretch>
            <a:fillRect/>
          </a:stretch>
        </p:blipFill>
        <p:spPr>
          <a:xfrm>
            <a:off x="582295" y="2936240"/>
            <a:ext cx="2139315" cy="1604645"/>
          </a:xfrm>
          <a:prstGeom prst="rect">
            <a:avLst/>
          </a:prstGeom>
        </p:spPr>
      </p:pic>
      <p:pic>
        <p:nvPicPr>
          <p:cNvPr id="20" name="图片 19" descr="0276a75e19a51fb2c4aff5f13f3f979"/>
          <p:cNvPicPr>
            <a:picLocks noChangeAspect="1"/>
          </p:cNvPicPr>
          <p:nvPr/>
        </p:nvPicPr>
        <p:blipFill>
          <a:blip r:embed="rId3"/>
          <a:stretch>
            <a:fillRect/>
          </a:stretch>
        </p:blipFill>
        <p:spPr>
          <a:xfrm>
            <a:off x="5248910" y="2943225"/>
            <a:ext cx="1235710" cy="1647825"/>
          </a:xfrm>
          <a:prstGeom prst="rect">
            <a:avLst/>
          </a:prstGeom>
        </p:spPr>
      </p:pic>
      <p:pic>
        <p:nvPicPr>
          <p:cNvPr id="21" name="图片 20" descr="e79e85339d3030f5df7716e6e0704ea"/>
          <p:cNvPicPr>
            <a:picLocks noChangeAspect="1"/>
          </p:cNvPicPr>
          <p:nvPr/>
        </p:nvPicPr>
        <p:blipFill>
          <a:blip r:embed="rId4"/>
          <a:stretch>
            <a:fillRect/>
          </a:stretch>
        </p:blipFill>
        <p:spPr>
          <a:xfrm>
            <a:off x="6623685" y="2945765"/>
            <a:ext cx="2153285" cy="1615440"/>
          </a:xfrm>
          <a:prstGeom prst="rect">
            <a:avLst/>
          </a:prstGeom>
        </p:spPr>
      </p:pic>
      <p:pic>
        <p:nvPicPr>
          <p:cNvPr id="22" name="图片 21"/>
          <p:cNvPicPr>
            <a:picLocks noChangeAspect="1"/>
          </p:cNvPicPr>
          <p:nvPr/>
        </p:nvPicPr>
        <p:blipFill>
          <a:blip r:embed="rId5"/>
          <a:stretch>
            <a:fillRect/>
          </a:stretch>
        </p:blipFill>
        <p:spPr>
          <a:xfrm>
            <a:off x="5248910" y="800735"/>
            <a:ext cx="2515235" cy="1886585"/>
          </a:xfrm>
          <a:prstGeom prst="rect">
            <a:avLst/>
          </a:prstGeom>
        </p:spPr>
      </p:pic>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矩形 64"/>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181475" cy="313690"/>
            <a:chOff x="0" y="236200"/>
            <a:chExt cx="4181475"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2951480" cy="306705"/>
            </a:xfrm>
            <a:prstGeom prst="rect">
              <a:avLst/>
            </a:prstGeom>
          </p:spPr>
          <p:txBody>
            <a:bodyPr wrap="square">
              <a:spAutoFit/>
            </a:bodyPr>
            <a:p>
              <a:pPr algn="l">
                <a:lnSpc>
                  <a:spcPct val="100000"/>
                </a:lnSpc>
                <a:spcBef>
                  <a:spcPts val="0"/>
                </a:spcBef>
                <a:buClrTx/>
                <a:buSzTx/>
                <a:buFontTx/>
                <a:buNone/>
              </a:pPr>
              <a:r>
                <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rPr>
                <a:t>未来支持</a:t>
              </a:r>
              <a:endParaRPr lang="zh-CN" altLang="en-US" b="1" dirty="0">
                <a:solidFill>
                  <a:schemeClr val="tx1">
                    <a:lumMod val="50000"/>
                    <a:lumOff val="50000"/>
                  </a:schemeClr>
                </a:solidFill>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2" name="文本框 1"/>
          <p:cNvSpPr txBox="1"/>
          <p:nvPr/>
        </p:nvSpPr>
        <p:spPr>
          <a:xfrm>
            <a:off x="935355" y="1284605"/>
            <a:ext cx="7393940" cy="2214880"/>
          </a:xfrm>
          <a:prstGeom prst="rect">
            <a:avLst/>
          </a:prstGeom>
          <a:noFill/>
        </p:spPr>
        <p:txBody>
          <a:bodyPr wrap="square" rtlCol="0">
            <a:spAutoFit/>
          </a:bodyPr>
          <a:p>
            <a:pPr algn="ctr">
              <a:lnSpc>
                <a:spcPct val="150000"/>
              </a:lnSpc>
              <a:spcBef>
                <a:spcPts val="0"/>
              </a:spcBef>
              <a:buClrTx/>
              <a:buSzTx/>
              <a:buFontTx/>
            </a:pPr>
            <a:r>
              <a:rPr lang="en-US" altLang="zh-CN" sz="2800" b="1" dirty="0">
                <a:solidFill>
                  <a:srgbClr val="FF0000"/>
                </a:solidFill>
                <a:latin typeface="方正屏显雅宋简体" panose="02010600010101010101" charset="-122"/>
                <a:ea typeface="方正屏显雅宋简体" panose="02010600010101010101" charset="-122"/>
              </a:rPr>
              <a:t>We commit to </a:t>
            </a:r>
            <a:endParaRPr lang="en-US" altLang="zh-CN" sz="2800" b="1" dirty="0">
              <a:solidFill>
                <a:schemeClr val="tx1"/>
              </a:solidFill>
              <a:latin typeface="方正屏显雅宋简体" panose="02010600010101010101" charset="-122"/>
              <a:ea typeface="方正屏显雅宋简体" panose="02010600010101010101" charset="-122"/>
            </a:endParaRPr>
          </a:p>
          <a:p>
            <a:pPr algn="ctr">
              <a:lnSpc>
                <a:spcPct val="150000"/>
              </a:lnSpc>
              <a:spcBef>
                <a:spcPts val="0"/>
              </a:spcBef>
              <a:buClrTx/>
              <a:buSzTx/>
              <a:buFontTx/>
            </a:pPr>
            <a:r>
              <a:rPr lang="en-US" altLang="zh-CN" sz="1600" b="1" dirty="0">
                <a:solidFill>
                  <a:schemeClr val="tx1"/>
                </a:solidFill>
                <a:latin typeface="方正屏显雅宋简体" panose="02010600010101010101" charset="-122"/>
                <a:ea typeface="方正屏显雅宋简体" panose="02010600010101010101" charset="-122"/>
              </a:rPr>
              <a:t>Continuously sharing our latest technological achievements with you throughout the R&amp;D process of new coating line technologies.</a:t>
            </a:r>
            <a:endParaRPr lang="en-US" altLang="zh-CN" sz="1600" b="1" dirty="0">
              <a:solidFill>
                <a:schemeClr val="tx1"/>
              </a:solidFill>
              <a:latin typeface="方正屏显雅宋简体" panose="02010600010101010101" charset="-122"/>
              <a:ea typeface="方正屏显雅宋简体" panose="02010600010101010101" charset="-122"/>
            </a:endParaRPr>
          </a:p>
          <a:p>
            <a:pPr algn="ctr">
              <a:lnSpc>
                <a:spcPct val="150000"/>
              </a:lnSpc>
              <a:spcBef>
                <a:spcPts val="0"/>
              </a:spcBef>
              <a:buClrTx/>
              <a:buSzTx/>
              <a:buFontTx/>
            </a:pPr>
            <a:endParaRPr lang="en-US" altLang="zh-CN" sz="1600" b="1" dirty="0">
              <a:solidFill>
                <a:schemeClr val="tx1"/>
              </a:solidFill>
              <a:latin typeface="方正屏显雅宋简体" panose="02010600010101010101" charset="-122"/>
              <a:ea typeface="方正屏显雅宋简体" panose="02010600010101010101" charset="-122"/>
            </a:endParaRPr>
          </a:p>
          <a:p>
            <a:pPr algn="ctr">
              <a:lnSpc>
                <a:spcPct val="150000"/>
              </a:lnSpc>
              <a:spcBef>
                <a:spcPts val="0"/>
              </a:spcBef>
              <a:buClrTx/>
              <a:buSzTx/>
              <a:buFontTx/>
            </a:pPr>
            <a:r>
              <a:rPr lang="en-US" altLang="zh-CN" sz="1600" b="1" dirty="0">
                <a:solidFill>
                  <a:schemeClr val="tx1"/>
                </a:solidFill>
                <a:latin typeface="方正屏显雅宋简体" panose="02010600010101010101" charset="-122"/>
                <a:ea typeface="方正屏显雅宋简体" panose="02010600010101010101" charset="-122"/>
              </a:rPr>
              <a:t>Ensuring your equipment remains at the forefront of the industry.</a:t>
            </a:r>
            <a:endParaRPr lang="en-US" altLang="zh-CN" sz="1600" b="1" dirty="0">
              <a:solidFill>
                <a:schemeClr val="tx1"/>
              </a:solidFill>
              <a:latin typeface="方正屏显雅宋简体" panose="02010600010101010101" charset="-122"/>
              <a:ea typeface="方正屏显雅宋简体" panose="02010600010101010101" charset="-122"/>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descr="0d2b320aeb5f3d33dd0d1212340a892"/>
          <p:cNvPicPr>
            <a:picLocks noChangeAspect="1"/>
          </p:cNvPicPr>
          <p:nvPr/>
        </p:nvPicPr>
        <p:blipFill>
          <a:blip r:embed="rId1"/>
          <a:srcRect l="19760" t="12963" r="32257" b="22581"/>
          <a:stretch>
            <a:fillRect/>
          </a:stretch>
        </p:blipFill>
        <p:spPr>
          <a:xfrm>
            <a:off x="6691630" y="2691130"/>
            <a:ext cx="2452370" cy="2471420"/>
          </a:xfrm>
          <a:prstGeom prst="rect">
            <a:avLst/>
          </a:prstGeom>
          <a:effectLst>
            <a:glow rad="127000">
              <a:schemeClr val="accent1">
                <a:lumMod val="40000"/>
                <a:lumOff val="60000"/>
                <a:alpha val="66000"/>
              </a:schemeClr>
            </a:glow>
          </a:effectLst>
        </p:spPr>
      </p:pic>
      <p:sp>
        <p:nvSpPr>
          <p:cNvPr id="47" name="矩形 46"/>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48" name="组合 47"/>
          <p:cNvGrpSpPr/>
          <p:nvPr/>
        </p:nvGrpSpPr>
        <p:grpSpPr>
          <a:xfrm>
            <a:off x="-219" y="1206530"/>
            <a:ext cx="9013013" cy="3958651"/>
            <a:chOff x="-234526" y="1616502"/>
            <a:chExt cx="12017350" cy="5278201"/>
          </a:xfrm>
          <a:solidFill>
            <a:srgbClr val="C9000F"/>
          </a:solidFill>
        </p:grpSpPr>
        <p:sp>
          <p:nvSpPr>
            <p:cNvPr id="49" name="Rectangle 67"/>
            <p:cNvSpPr>
              <a:spLocks noChangeArrowheads="1"/>
            </p:cNvSpPr>
            <p:nvPr/>
          </p:nvSpPr>
          <p:spPr bwMode="auto">
            <a:xfrm>
              <a:off x="-234526" y="5749082"/>
              <a:ext cx="4261273" cy="1145540"/>
            </a:xfrm>
            <a:prstGeom prst="rect">
              <a:avLst/>
            </a:pr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050">
                <a:latin typeface="Century Gothic" panose="020B0502020202020204" pitchFamily="34" charset="0"/>
                <a:ea typeface="微软雅黑" panose="020B0503020204020204" pitchFamily="34" charset="-122"/>
                <a:sym typeface="Century Gothic" panose="020B0502020202020204" pitchFamily="34" charset="0"/>
              </a:endParaRPr>
            </a:p>
          </p:txBody>
        </p:sp>
        <p:grpSp>
          <p:nvGrpSpPr>
            <p:cNvPr id="81" name="组合 80"/>
            <p:cNvGrpSpPr/>
            <p:nvPr/>
          </p:nvGrpSpPr>
          <p:grpSpPr>
            <a:xfrm>
              <a:off x="4027103" y="1616502"/>
              <a:ext cx="7755721" cy="5278201"/>
              <a:chOff x="4027103" y="1616502"/>
              <a:chExt cx="7755721" cy="5278201"/>
            </a:xfrm>
            <a:grpFill/>
          </p:grpSpPr>
          <p:sp>
            <p:nvSpPr>
              <p:cNvPr id="82" name="Freeform 38"/>
              <p:cNvSpPr/>
              <p:nvPr/>
            </p:nvSpPr>
            <p:spPr bwMode="auto">
              <a:xfrm>
                <a:off x="4027103" y="1616502"/>
                <a:ext cx="7755721" cy="5278201"/>
              </a:xfrm>
              <a:custGeom>
                <a:avLst/>
                <a:gdLst>
                  <a:gd name="T0" fmla="*/ 0 w 1368"/>
                  <a:gd name="T1" fmla="*/ 931 h 931"/>
                  <a:gd name="T2" fmla="*/ 230 w 1368"/>
                  <a:gd name="T3" fmla="*/ 620 h 931"/>
                  <a:gd name="T4" fmla="*/ 553 w 1368"/>
                  <a:gd name="T5" fmla="*/ 786 h 931"/>
                  <a:gd name="T6" fmla="*/ 779 w 1368"/>
                  <a:gd name="T7" fmla="*/ 388 h 931"/>
                  <a:gd name="T8" fmla="*/ 1076 w 1368"/>
                  <a:gd name="T9" fmla="*/ 409 h 931"/>
                  <a:gd name="T10" fmla="*/ 1292 w 1368"/>
                  <a:gd name="T11" fmla="*/ 191 h 931"/>
                  <a:gd name="T12" fmla="*/ 1368 w 1368"/>
                  <a:gd name="T13" fmla="*/ 234 h 931"/>
                  <a:gd name="T14" fmla="*/ 1332 w 1368"/>
                  <a:gd name="T15" fmla="*/ 0 h 931"/>
                  <a:gd name="T16" fmla="*/ 1059 w 1368"/>
                  <a:gd name="T17" fmla="*/ 40 h 931"/>
                  <a:gd name="T18" fmla="*/ 1133 w 1368"/>
                  <a:gd name="T19" fmla="*/ 90 h 931"/>
                  <a:gd name="T20" fmla="*/ 995 w 1368"/>
                  <a:gd name="T21" fmla="*/ 322 h 931"/>
                  <a:gd name="T22" fmla="*/ 663 w 1368"/>
                  <a:gd name="T23" fmla="*/ 303 h 931"/>
                  <a:gd name="T24" fmla="*/ 499 w 1368"/>
                  <a:gd name="T25" fmla="*/ 618 h 931"/>
                  <a:gd name="T26" fmla="*/ 202 w 1368"/>
                  <a:gd name="T27" fmla="*/ 464 h 931"/>
                  <a:gd name="T28" fmla="*/ 0 w 1368"/>
                  <a:gd name="T29" fmla="*/ 729 h 931"/>
                  <a:gd name="T30" fmla="*/ 0 w 1368"/>
                  <a:gd name="T31" fmla="*/ 931 h 9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68" h="931">
                    <a:moveTo>
                      <a:pt x="0" y="931"/>
                    </a:moveTo>
                    <a:lnTo>
                      <a:pt x="230" y="620"/>
                    </a:lnTo>
                    <a:lnTo>
                      <a:pt x="553" y="786"/>
                    </a:lnTo>
                    <a:lnTo>
                      <a:pt x="779" y="388"/>
                    </a:lnTo>
                    <a:lnTo>
                      <a:pt x="1076" y="409"/>
                    </a:lnTo>
                    <a:lnTo>
                      <a:pt x="1292" y="191"/>
                    </a:lnTo>
                    <a:lnTo>
                      <a:pt x="1368" y="234"/>
                    </a:lnTo>
                    <a:lnTo>
                      <a:pt x="1332" y="0"/>
                    </a:lnTo>
                    <a:lnTo>
                      <a:pt x="1059" y="40"/>
                    </a:lnTo>
                    <a:lnTo>
                      <a:pt x="1133" y="90"/>
                    </a:lnTo>
                    <a:lnTo>
                      <a:pt x="995" y="322"/>
                    </a:lnTo>
                    <a:lnTo>
                      <a:pt x="663" y="303"/>
                    </a:lnTo>
                    <a:lnTo>
                      <a:pt x="499" y="618"/>
                    </a:lnTo>
                    <a:lnTo>
                      <a:pt x="202" y="464"/>
                    </a:lnTo>
                    <a:lnTo>
                      <a:pt x="0" y="729"/>
                    </a:lnTo>
                    <a:lnTo>
                      <a:pt x="0" y="931"/>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050">
                  <a:latin typeface="Century Gothic" panose="020B0502020202020204" pitchFamily="34" charset="0"/>
                  <a:ea typeface="微软雅黑" panose="020B0503020204020204" pitchFamily="34" charset="-122"/>
                  <a:sym typeface="Century Gothic" panose="020B0502020202020204" pitchFamily="34" charset="0"/>
                </a:endParaRPr>
              </a:p>
            </p:txBody>
          </p:sp>
          <p:sp>
            <p:nvSpPr>
              <p:cNvPr id="83" name="Freeform 39"/>
              <p:cNvSpPr/>
              <p:nvPr/>
            </p:nvSpPr>
            <p:spPr bwMode="auto">
              <a:xfrm>
                <a:off x="7785908" y="3334324"/>
                <a:ext cx="2341458" cy="600955"/>
              </a:xfrm>
              <a:custGeom>
                <a:avLst/>
                <a:gdLst>
                  <a:gd name="T0" fmla="*/ 0 w 413"/>
                  <a:gd name="T1" fmla="*/ 0 h 106"/>
                  <a:gd name="T2" fmla="*/ 332 w 413"/>
                  <a:gd name="T3" fmla="*/ 19 h 106"/>
                  <a:gd name="T4" fmla="*/ 413 w 413"/>
                  <a:gd name="T5" fmla="*/ 106 h 106"/>
                  <a:gd name="T6" fmla="*/ 116 w 413"/>
                  <a:gd name="T7" fmla="*/ 85 h 106"/>
                  <a:gd name="T8" fmla="*/ 0 w 413"/>
                  <a:gd name="T9" fmla="*/ 0 h 106"/>
                </a:gdLst>
                <a:ahLst/>
                <a:cxnLst>
                  <a:cxn ang="0">
                    <a:pos x="T0" y="T1"/>
                  </a:cxn>
                  <a:cxn ang="0">
                    <a:pos x="T2" y="T3"/>
                  </a:cxn>
                  <a:cxn ang="0">
                    <a:pos x="T4" y="T5"/>
                  </a:cxn>
                  <a:cxn ang="0">
                    <a:pos x="T6" y="T7"/>
                  </a:cxn>
                  <a:cxn ang="0">
                    <a:pos x="T8" y="T9"/>
                  </a:cxn>
                </a:cxnLst>
                <a:rect l="0" t="0" r="r" b="b"/>
                <a:pathLst>
                  <a:path w="413" h="106">
                    <a:moveTo>
                      <a:pt x="0" y="0"/>
                    </a:moveTo>
                    <a:lnTo>
                      <a:pt x="332" y="19"/>
                    </a:lnTo>
                    <a:lnTo>
                      <a:pt x="413" y="106"/>
                    </a:lnTo>
                    <a:lnTo>
                      <a:pt x="116" y="85"/>
                    </a:lnTo>
                    <a:lnTo>
                      <a:pt x="0" y="0"/>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050">
                  <a:latin typeface="Century Gothic" panose="020B0502020202020204" pitchFamily="34" charset="0"/>
                  <a:ea typeface="微软雅黑" panose="020B0503020204020204" pitchFamily="34" charset="-122"/>
                  <a:sym typeface="Century Gothic" panose="020B0502020202020204" pitchFamily="34" charset="0"/>
                </a:endParaRPr>
              </a:p>
            </p:txBody>
          </p:sp>
          <p:sp>
            <p:nvSpPr>
              <p:cNvPr id="84" name="Freeform 40"/>
              <p:cNvSpPr/>
              <p:nvPr/>
            </p:nvSpPr>
            <p:spPr bwMode="auto">
              <a:xfrm>
                <a:off x="5172319" y="4247098"/>
                <a:ext cx="1967279" cy="1814204"/>
              </a:xfrm>
              <a:custGeom>
                <a:avLst/>
                <a:gdLst>
                  <a:gd name="T0" fmla="*/ 0 w 347"/>
                  <a:gd name="T1" fmla="*/ 0 h 320"/>
                  <a:gd name="T2" fmla="*/ 297 w 347"/>
                  <a:gd name="T3" fmla="*/ 154 h 320"/>
                  <a:gd name="T4" fmla="*/ 347 w 347"/>
                  <a:gd name="T5" fmla="*/ 320 h 320"/>
                  <a:gd name="T6" fmla="*/ 28 w 347"/>
                  <a:gd name="T7" fmla="*/ 156 h 320"/>
                  <a:gd name="T8" fmla="*/ 0 w 347"/>
                  <a:gd name="T9" fmla="*/ 0 h 320"/>
                </a:gdLst>
                <a:ahLst/>
                <a:cxnLst>
                  <a:cxn ang="0">
                    <a:pos x="T0" y="T1"/>
                  </a:cxn>
                  <a:cxn ang="0">
                    <a:pos x="T2" y="T3"/>
                  </a:cxn>
                  <a:cxn ang="0">
                    <a:pos x="T4" y="T5"/>
                  </a:cxn>
                  <a:cxn ang="0">
                    <a:pos x="T6" y="T7"/>
                  </a:cxn>
                  <a:cxn ang="0">
                    <a:pos x="T8" y="T9"/>
                  </a:cxn>
                </a:cxnLst>
                <a:rect l="0" t="0" r="r" b="b"/>
                <a:pathLst>
                  <a:path w="347" h="320">
                    <a:moveTo>
                      <a:pt x="0" y="0"/>
                    </a:moveTo>
                    <a:lnTo>
                      <a:pt x="297" y="154"/>
                    </a:lnTo>
                    <a:lnTo>
                      <a:pt x="347" y="320"/>
                    </a:lnTo>
                    <a:lnTo>
                      <a:pt x="28" y="156"/>
                    </a:lnTo>
                    <a:lnTo>
                      <a:pt x="0" y="0"/>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050">
                  <a:latin typeface="Century Gothic" panose="020B0502020202020204" pitchFamily="34" charset="0"/>
                  <a:ea typeface="微软雅黑" panose="020B0503020204020204" pitchFamily="34" charset="-122"/>
                  <a:sym typeface="Century Gothic" panose="020B0502020202020204" pitchFamily="34" charset="0"/>
                </a:endParaRPr>
              </a:p>
            </p:txBody>
          </p:sp>
        </p:grpSp>
      </p:grpSp>
      <p:sp>
        <p:nvSpPr>
          <p:cNvPr id="86" name="AutoShape 36"/>
          <p:cNvSpPr>
            <a:spLocks noChangeAspect="1" noChangeArrowheads="1" noTextEdit="1"/>
          </p:cNvSpPr>
          <p:nvPr/>
        </p:nvSpPr>
        <p:spPr bwMode="auto">
          <a:xfrm>
            <a:off x="2943225" y="1359694"/>
            <a:ext cx="1628775" cy="3012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lstStyle/>
          <a:p>
            <a:endParaRPr lang="zh-CN" altLang="en-US" sz="1200">
              <a:latin typeface="方正屏显雅宋简体" panose="02010600010101010101" charset="-122"/>
              <a:ea typeface="方正屏显雅宋简体" panose="02010600010101010101" charset="-122"/>
              <a:sym typeface="Century Gothic" panose="020B0502020202020204" pitchFamily="34" charset="0"/>
            </a:endParaRPr>
          </a:p>
        </p:txBody>
      </p:sp>
      <p:grpSp>
        <p:nvGrpSpPr>
          <p:cNvPr id="87" name="组合 86"/>
          <p:cNvGrpSpPr/>
          <p:nvPr/>
        </p:nvGrpSpPr>
        <p:grpSpPr>
          <a:xfrm flipH="1">
            <a:off x="231775" y="3253740"/>
            <a:ext cx="1873250" cy="1118235"/>
            <a:chOff x="153987" y="1955800"/>
            <a:chExt cx="2079626" cy="1241425"/>
          </a:xfrm>
          <a:solidFill>
            <a:srgbClr val="C9000F"/>
          </a:solidFill>
          <a:effectLst/>
        </p:grpSpPr>
        <p:sp>
          <p:nvSpPr>
            <p:cNvPr id="88" name="Freeform 71"/>
            <p:cNvSpPr/>
            <p:nvPr/>
          </p:nvSpPr>
          <p:spPr bwMode="auto">
            <a:xfrm>
              <a:off x="1558925" y="2286000"/>
              <a:ext cx="312738" cy="238125"/>
            </a:xfrm>
            <a:custGeom>
              <a:avLst/>
              <a:gdLst>
                <a:gd name="T0" fmla="*/ 79 w 83"/>
                <a:gd name="T1" fmla="*/ 25 h 63"/>
                <a:gd name="T2" fmla="*/ 59 w 83"/>
                <a:gd name="T3" fmla="*/ 14 h 63"/>
                <a:gd name="T4" fmla="*/ 3 w 83"/>
                <a:gd name="T5" fmla="*/ 28 h 63"/>
                <a:gd name="T6" fmla="*/ 0 w 83"/>
                <a:gd name="T7" fmla="*/ 31 h 63"/>
                <a:gd name="T8" fmla="*/ 1 w 83"/>
                <a:gd name="T9" fmla="*/ 33 h 63"/>
                <a:gd name="T10" fmla="*/ 37 w 83"/>
                <a:gd name="T11" fmla="*/ 57 h 63"/>
                <a:gd name="T12" fmla="*/ 54 w 83"/>
                <a:gd name="T13" fmla="*/ 44 h 63"/>
                <a:gd name="T14" fmla="*/ 83 w 83"/>
                <a:gd name="T15" fmla="*/ 28 h 63"/>
                <a:gd name="T16" fmla="*/ 79 w 83"/>
                <a:gd name="T17" fmla="*/ 2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 h="63">
                  <a:moveTo>
                    <a:pt x="79" y="25"/>
                  </a:moveTo>
                  <a:cubicBezTo>
                    <a:pt x="74" y="21"/>
                    <a:pt x="65" y="17"/>
                    <a:pt x="59" y="14"/>
                  </a:cubicBezTo>
                  <a:cubicBezTo>
                    <a:pt x="35" y="0"/>
                    <a:pt x="23" y="14"/>
                    <a:pt x="3" y="28"/>
                  </a:cubicBezTo>
                  <a:cubicBezTo>
                    <a:pt x="1" y="29"/>
                    <a:pt x="1" y="30"/>
                    <a:pt x="0" y="31"/>
                  </a:cubicBezTo>
                  <a:cubicBezTo>
                    <a:pt x="0" y="32"/>
                    <a:pt x="1" y="32"/>
                    <a:pt x="1" y="33"/>
                  </a:cubicBezTo>
                  <a:cubicBezTo>
                    <a:pt x="1" y="33"/>
                    <a:pt x="37" y="57"/>
                    <a:pt x="37" y="57"/>
                  </a:cubicBezTo>
                  <a:cubicBezTo>
                    <a:pt x="45" y="63"/>
                    <a:pt x="51" y="47"/>
                    <a:pt x="54" y="44"/>
                  </a:cubicBezTo>
                  <a:cubicBezTo>
                    <a:pt x="61" y="36"/>
                    <a:pt x="71" y="28"/>
                    <a:pt x="83" y="28"/>
                  </a:cubicBezTo>
                  <a:cubicBezTo>
                    <a:pt x="82" y="27"/>
                    <a:pt x="81" y="26"/>
                    <a:pt x="79" y="25"/>
                  </a:cubicBez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89" name="Freeform 72"/>
            <p:cNvSpPr/>
            <p:nvPr/>
          </p:nvSpPr>
          <p:spPr bwMode="auto">
            <a:xfrm>
              <a:off x="2019300" y="2482850"/>
              <a:ext cx="214313" cy="177800"/>
            </a:xfrm>
            <a:custGeom>
              <a:avLst/>
              <a:gdLst>
                <a:gd name="T0" fmla="*/ 48 w 57"/>
                <a:gd name="T1" fmla="*/ 46 h 47"/>
                <a:gd name="T2" fmla="*/ 53 w 57"/>
                <a:gd name="T3" fmla="*/ 47 h 47"/>
                <a:gd name="T4" fmla="*/ 54 w 57"/>
                <a:gd name="T5" fmla="*/ 42 h 47"/>
                <a:gd name="T6" fmla="*/ 55 w 57"/>
                <a:gd name="T7" fmla="*/ 36 h 47"/>
                <a:gd name="T8" fmla="*/ 57 w 57"/>
                <a:gd name="T9" fmla="*/ 19 h 47"/>
                <a:gd name="T10" fmla="*/ 57 w 57"/>
                <a:gd name="T11" fmla="*/ 18 h 47"/>
                <a:gd name="T12" fmla="*/ 46 w 57"/>
                <a:gd name="T13" fmla="*/ 15 h 47"/>
                <a:gd name="T14" fmla="*/ 16 w 57"/>
                <a:gd name="T15" fmla="*/ 1 h 47"/>
                <a:gd name="T16" fmla="*/ 13 w 57"/>
                <a:gd name="T17" fmla="*/ 1 h 47"/>
                <a:gd name="T18" fmla="*/ 11 w 57"/>
                <a:gd name="T19" fmla="*/ 2 h 47"/>
                <a:gd name="T20" fmla="*/ 0 w 57"/>
                <a:gd name="T21" fmla="*/ 25 h 47"/>
                <a:gd name="T22" fmla="*/ 0 w 57"/>
                <a:gd name="T23" fmla="*/ 27 h 47"/>
                <a:gd name="T24" fmla="*/ 2 w 57"/>
                <a:gd name="T25" fmla="*/ 29 h 47"/>
                <a:gd name="T26" fmla="*/ 28 w 57"/>
                <a:gd name="T27" fmla="*/ 41 h 47"/>
                <a:gd name="T28" fmla="*/ 48 w 57"/>
                <a:gd name="T29" fmla="*/ 4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7" h="47">
                  <a:moveTo>
                    <a:pt x="48" y="46"/>
                  </a:moveTo>
                  <a:cubicBezTo>
                    <a:pt x="49" y="46"/>
                    <a:pt x="51" y="47"/>
                    <a:pt x="53" y="47"/>
                  </a:cubicBezTo>
                  <a:cubicBezTo>
                    <a:pt x="53" y="47"/>
                    <a:pt x="54" y="43"/>
                    <a:pt x="54" y="42"/>
                  </a:cubicBezTo>
                  <a:cubicBezTo>
                    <a:pt x="54" y="40"/>
                    <a:pt x="54" y="38"/>
                    <a:pt x="55" y="36"/>
                  </a:cubicBezTo>
                  <a:cubicBezTo>
                    <a:pt x="55" y="31"/>
                    <a:pt x="57" y="25"/>
                    <a:pt x="57" y="19"/>
                  </a:cubicBezTo>
                  <a:cubicBezTo>
                    <a:pt x="57" y="18"/>
                    <a:pt x="57" y="18"/>
                    <a:pt x="57" y="18"/>
                  </a:cubicBezTo>
                  <a:cubicBezTo>
                    <a:pt x="54" y="16"/>
                    <a:pt x="49" y="17"/>
                    <a:pt x="46" y="15"/>
                  </a:cubicBezTo>
                  <a:cubicBezTo>
                    <a:pt x="35" y="11"/>
                    <a:pt x="26" y="6"/>
                    <a:pt x="16" y="1"/>
                  </a:cubicBezTo>
                  <a:cubicBezTo>
                    <a:pt x="15" y="1"/>
                    <a:pt x="14" y="0"/>
                    <a:pt x="13" y="1"/>
                  </a:cubicBezTo>
                  <a:cubicBezTo>
                    <a:pt x="12" y="1"/>
                    <a:pt x="11" y="1"/>
                    <a:pt x="11" y="2"/>
                  </a:cubicBezTo>
                  <a:cubicBezTo>
                    <a:pt x="0" y="25"/>
                    <a:pt x="0" y="25"/>
                    <a:pt x="0" y="25"/>
                  </a:cubicBezTo>
                  <a:cubicBezTo>
                    <a:pt x="0" y="26"/>
                    <a:pt x="0" y="26"/>
                    <a:pt x="0" y="27"/>
                  </a:cubicBezTo>
                  <a:cubicBezTo>
                    <a:pt x="1" y="28"/>
                    <a:pt x="1" y="28"/>
                    <a:pt x="2" y="29"/>
                  </a:cubicBezTo>
                  <a:cubicBezTo>
                    <a:pt x="11" y="33"/>
                    <a:pt x="19" y="38"/>
                    <a:pt x="28" y="41"/>
                  </a:cubicBezTo>
                  <a:cubicBezTo>
                    <a:pt x="34" y="44"/>
                    <a:pt x="41" y="45"/>
                    <a:pt x="48" y="46"/>
                  </a:cubicBez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0" name="Oval 73"/>
            <p:cNvSpPr>
              <a:spLocks noChangeArrowheads="1"/>
            </p:cNvSpPr>
            <p:nvPr/>
          </p:nvSpPr>
          <p:spPr bwMode="auto">
            <a:xfrm>
              <a:off x="360363" y="1955800"/>
              <a:ext cx="290513" cy="292100"/>
            </a:xfrm>
            <a:prstGeom prst="ellipse">
              <a:avLst/>
            </a:pr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1" name="Freeform 74"/>
            <p:cNvSpPr/>
            <p:nvPr/>
          </p:nvSpPr>
          <p:spPr bwMode="auto">
            <a:xfrm>
              <a:off x="334963" y="2206625"/>
              <a:ext cx="527050" cy="990600"/>
            </a:xfrm>
            <a:custGeom>
              <a:avLst/>
              <a:gdLst>
                <a:gd name="T0" fmla="*/ 138 w 140"/>
                <a:gd name="T1" fmla="*/ 112 h 262"/>
                <a:gd name="T2" fmla="*/ 113 w 140"/>
                <a:gd name="T3" fmla="*/ 16 h 262"/>
                <a:gd name="T4" fmla="*/ 78 w 140"/>
                <a:gd name="T5" fmla="*/ 3 h 262"/>
                <a:gd name="T6" fmla="*/ 61 w 140"/>
                <a:gd name="T7" fmla="*/ 15 h 262"/>
                <a:gd name="T8" fmla="*/ 16 w 140"/>
                <a:gd name="T9" fmla="*/ 59 h 262"/>
                <a:gd name="T10" fmla="*/ 16 w 140"/>
                <a:gd name="T11" fmla="*/ 79 h 262"/>
                <a:gd name="T12" fmla="*/ 26 w 140"/>
                <a:gd name="T13" fmla="*/ 84 h 262"/>
                <a:gd name="T14" fmla="*/ 36 w 140"/>
                <a:gd name="T15" fmla="*/ 80 h 262"/>
                <a:gd name="T16" fmla="*/ 68 w 140"/>
                <a:gd name="T17" fmla="*/ 50 h 262"/>
                <a:gd name="T18" fmla="*/ 83 w 140"/>
                <a:gd name="T19" fmla="*/ 107 h 262"/>
                <a:gd name="T20" fmla="*/ 12 w 140"/>
                <a:gd name="T21" fmla="*/ 141 h 262"/>
                <a:gd name="T22" fmla="*/ 3 w 140"/>
                <a:gd name="T23" fmla="*/ 163 h 262"/>
                <a:gd name="T24" fmla="*/ 3 w 140"/>
                <a:gd name="T25" fmla="*/ 164 h 262"/>
                <a:gd name="T26" fmla="*/ 25 w 140"/>
                <a:gd name="T27" fmla="*/ 250 h 262"/>
                <a:gd name="T28" fmla="*/ 36 w 140"/>
                <a:gd name="T29" fmla="*/ 260 h 262"/>
                <a:gd name="T30" fmla="*/ 58 w 140"/>
                <a:gd name="T31" fmla="*/ 244 h 262"/>
                <a:gd name="T32" fmla="*/ 53 w 140"/>
                <a:gd name="T33" fmla="*/ 216 h 262"/>
                <a:gd name="T34" fmla="*/ 41 w 140"/>
                <a:gd name="T35" fmla="*/ 167 h 262"/>
                <a:gd name="T36" fmla="*/ 92 w 140"/>
                <a:gd name="T37" fmla="*/ 148 h 262"/>
                <a:gd name="T38" fmla="*/ 129 w 140"/>
                <a:gd name="T39" fmla="*/ 132 h 262"/>
                <a:gd name="T40" fmla="*/ 138 w 140"/>
                <a:gd name="T41" fmla="*/ 11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0" h="262">
                  <a:moveTo>
                    <a:pt x="138" y="112"/>
                  </a:moveTo>
                  <a:cubicBezTo>
                    <a:pt x="113" y="16"/>
                    <a:pt x="113" y="16"/>
                    <a:pt x="113" y="16"/>
                  </a:cubicBezTo>
                  <a:cubicBezTo>
                    <a:pt x="110" y="5"/>
                    <a:pt x="90" y="0"/>
                    <a:pt x="78" y="3"/>
                  </a:cubicBezTo>
                  <a:cubicBezTo>
                    <a:pt x="72" y="5"/>
                    <a:pt x="67" y="9"/>
                    <a:pt x="61" y="15"/>
                  </a:cubicBezTo>
                  <a:cubicBezTo>
                    <a:pt x="16" y="59"/>
                    <a:pt x="16" y="59"/>
                    <a:pt x="16" y="59"/>
                  </a:cubicBezTo>
                  <a:cubicBezTo>
                    <a:pt x="10" y="65"/>
                    <a:pt x="10" y="74"/>
                    <a:pt x="16" y="79"/>
                  </a:cubicBezTo>
                  <a:cubicBezTo>
                    <a:pt x="18" y="82"/>
                    <a:pt x="22" y="84"/>
                    <a:pt x="26" y="84"/>
                  </a:cubicBezTo>
                  <a:cubicBezTo>
                    <a:pt x="30" y="84"/>
                    <a:pt x="33" y="83"/>
                    <a:pt x="36" y="80"/>
                  </a:cubicBezTo>
                  <a:cubicBezTo>
                    <a:pt x="68" y="50"/>
                    <a:pt x="68" y="50"/>
                    <a:pt x="68" y="50"/>
                  </a:cubicBezTo>
                  <a:cubicBezTo>
                    <a:pt x="83" y="107"/>
                    <a:pt x="83" y="107"/>
                    <a:pt x="83" y="107"/>
                  </a:cubicBezTo>
                  <a:cubicBezTo>
                    <a:pt x="12" y="141"/>
                    <a:pt x="12" y="141"/>
                    <a:pt x="12" y="141"/>
                  </a:cubicBezTo>
                  <a:cubicBezTo>
                    <a:pt x="4" y="145"/>
                    <a:pt x="0" y="155"/>
                    <a:pt x="3" y="163"/>
                  </a:cubicBezTo>
                  <a:cubicBezTo>
                    <a:pt x="3" y="163"/>
                    <a:pt x="3" y="164"/>
                    <a:pt x="3" y="164"/>
                  </a:cubicBezTo>
                  <a:cubicBezTo>
                    <a:pt x="25" y="250"/>
                    <a:pt x="25" y="250"/>
                    <a:pt x="25" y="250"/>
                  </a:cubicBezTo>
                  <a:cubicBezTo>
                    <a:pt x="26" y="254"/>
                    <a:pt x="30" y="259"/>
                    <a:pt x="36" y="260"/>
                  </a:cubicBezTo>
                  <a:cubicBezTo>
                    <a:pt x="48" y="262"/>
                    <a:pt x="55" y="259"/>
                    <a:pt x="58" y="244"/>
                  </a:cubicBezTo>
                  <a:cubicBezTo>
                    <a:pt x="59" y="235"/>
                    <a:pt x="53" y="216"/>
                    <a:pt x="53" y="216"/>
                  </a:cubicBezTo>
                  <a:cubicBezTo>
                    <a:pt x="41" y="167"/>
                    <a:pt x="41" y="167"/>
                    <a:pt x="41" y="167"/>
                  </a:cubicBezTo>
                  <a:cubicBezTo>
                    <a:pt x="41" y="167"/>
                    <a:pt x="83" y="151"/>
                    <a:pt x="92" y="148"/>
                  </a:cubicBezTo>
                  <a:cubicBezTo>
                    <a:pt x="100" y="145"/>
                    <a:pt x="121" y="137"/>
                    <a:pt x="129" y="132"/>
                  </a:cubicBezTo>
                  <a:cubicBezTo>
                    <a:pt x="135" y="127"/>
                    <a:pt x="140" y="120"/>
                    <a:pt x="138" y="112"/>
                  </a:cubicBez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2" name="Freeform 75"/>
            <p:cNvSpPr/>
            <p:nvPr/>
          </p:nvSpPr>
          <p:spPr bwMode="auto">
            <a:xfrm>
              <a:off x="153987" y="2297113"/>
              <a:ext cx="334963" cy="234950"/>
            </a:xfrm>
            <a:custGeom>
              <a:avLst/>
              <a:gdLst>
                <a:gd name="T0" fmla="*/ 8 w 89"/>
                <a:gd name="T1" fmla="*/ 27 h 62"/>
                <a:gd name="T2" fmla="*/ 4 w 89"/>
                <a:gd name="T3" fmla="*/ 8 h 62"/>
                <a:gd name="T4" fmla="*/ 4 w 89"/>
                <a:gd name="T5" fmla="*/ 8 h 62"/>
                <a:gd name="T6" fmla="*/ 23 w 89"/>
                <a:gd name="T7" fmla="*/ 4 h 62"/>
                <a:gd name="T8" fmla="*/ 81 w 89"/>
                <a:gd name="T9" fmla="*/ 35 h 62"/>
                <a:gd name="T10" fmla="*/ 85 w 89"/>
                <a:gd name="T11" fmla="*/ 54 h 62"/>
                <a:gd name="T12" fmla="*/ 85 w 89"/>
                <a:gd name="T13" fmla="*/ 54 h 62"/>
                <a:gd name="T14" fmla="*/ 66 w 89"/>
                <a:gd name="T15" fmla="*/ 58 h 62"/>
                <a:gd name="T16" fmla="*/ 8 w 89"/>
                <a:gd name="T17" fmla="*/ 2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 h="62">
                  <a:moveTo>
                    <a:pt x="8" y="27"/>
                  </a:moveTo>
                  <a:cubicBezTo>
                    <a:pt x="2" y="23"/>
                    <a:pt x="0" y="14"/>
                    <a:pt x="4" y="8"/>
                  </a:cubicBezTo>
                  <a:cubicBezTo>
                    <a:pt x="4" y="8"/>
                    <a:pt x="4" y="8"/>
                    <a:pt x="4" y="8"/>
                  </a:cubicBezTo>
                  <a:cubicBezTo>
                    <a:pt x="8" y="2"/>
                    <a:pt x="17" y="0"/>
                    <a:pt x="23" y="4"/>
                  </a:cubicBezTo>
                  <a:cubicBezTo>
                    <a:pt x="81" y="35"/>
                    <a:pt x="81" y="35"/>
                    <a:pt x="81" y="35"/>
                  </a:cubicBezTo>
                  <a:cubicBezTo>
                    <a:pt x="87" y="39"/>
                    <a:pt x="89" y="48"/>
                    <a:pt x="85" y="54"/>
                  </a:cubicBezTo>
                  <a:cubicBezTo>
                    <a:pt x="85" y="54"/>
                    <a:pt x="85" y="54"/>
                    <a:pt x="85" y="54"/>
                  </a:cubicBezTo>
                  <a:cubicBezTo>
                    <a:pt x="81" y="60"/>
                    <a:pt x="72" y="62"/>
                    <a:pt x="66" y="58"/>
                  </a:cubicBezTo>
                  <a:lnTo>
                    <a:pt x="8" y="27"/>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3" name="Freeform 76"/>
            <p:cNvSpPr/>
            <p:nvPr/>
          </p:nvSpPr>
          <p:spPr bwMode="auto">
            <a:xfrm>
              <a:off x="609600" y="2209800"/>
              <a:ext cx="539750" cy="238125"/>
            </a:xfrm>
            <a:custGeom>
              <a:avLst/>
              <a:gdLst>
                <a:gd name="T0" fmla="*/ 11 w 143"/>
                <a:gd name="T1" fmla="*/ 28 h 63"/>
                <a:gd name="T2" fmla="*/ 3 w 143"/>
                <a:gd name="T3" fmla="*/ 10 h 63"/>
                <a:gd name="T4" fmla="*/ 3 w 143"/>
                <a:gd name="T5" fmla="*/ 10 h 63"/>
                <a:gd name="T6" fmla="*/ 21 w 143"/>
                <a:gd name="T7" fmla="*/ 3 h 63"/>
                <a:gd name="T8" fmla="*/ 132 w 143"/>
                <a:gd name="T9" fmla="*/ 34 h 63"/>
                <a:gd name="T10" fmla="*/ 140 w 143"/>
                <a:gd name="T11" fmla="*/ 52 h 63"/>
                <a:gd name="T12" fmla="*/ 140 w 143"/>
                <a:gd name="T13" fmla="*/ 52 h 63"/>
                <a:gd name="T14" fmla="*/ 122 w 143"/>
                <a:gd name="T15" fmla="*/ 60 h 63"/>
                <a:gd name="T16" fmla="*/ 11 w 143"/>
                <a:gd name="T17" fmla="*/ 28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 h="63">
                  <a:moveTo>
                    <a:pt x="11" y="28"/>
                  </a:moveTo>
                  <a:cubicBezTo>
                    <a:pt x="4" y="25"/>
                    <a:pt x="0" y="17"/>
                    <a:pt x="3" y="10"/>
                  </a:cubicBezTo>
                  <a:cubicBezTo>
                    <a:pt x="3" y="10"/>
                    <a:pt x="3" y="10"/>
                    <a:pt x="3" y="10"/>
                  </a:cubicBezTo>
                  <a:cubicBezTo>
                    <a:pt x="6" y="3"/>
                    <a:pt x="14" y="0"/>
                    <a:pt x="21" y="3"/>
                  </a:cubicBezTo>
                  <a:cubicBezTo>
                    <a:pt x="132" y="34"/>
                    <a:pt x="132" y="34"/>
                    <a:pt x="132" y="34"/>
                  </a:cubicBezTo>
                  <a:cubicBezTo>
                    <a:pt x="139" y="37"/>
                    <a:pt x="143" y="45"/>
                    <a:pt x="140" y="52"/>
                  </a:cubicBezTo>
                  <a:cubicBezTo>
                    <a:pt x="140" y="52"/>
                    <a:pt x="140" y="52"/>
                    <a:pt x="140" y="52"/>
                  </a:cubicBezTo>
                  <a:cubicBezTo>
                    <a:pt x="137" y="59"/>
                    <a:pt x="129" y="63"/>
                    <a:pt x="122" y="60"/>
                  </a:cubicBezTo>
                  <a:lnTo>
                    <a:pt x="11" y="28"/>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4" name="Freeform 77"/>
            <p:cNvSpPr/>
            <p:nvPr/>
          </p:nvSpPr>
          <p:spPr bwMode="auto">
            <a:xfrm>
              <a:off x="681038" y="2546350"/>
              <a:ext cx="381000" cy="450850"/>
            </a:xfrm>
            <a:custGeom>
              <a:avLst/>
              <a:gdLst>
                <a:gd name="T0" fmla="*/ 95 w 101"/>
                <a:gd name="T1" fmla="*/ 85 h 119"/>
                <a:gd name="T2" fmla="*/ 92 w 101"/>
                <a:gd name="T3" fmla="*/ 112 h 119"/>
                <a:gd name="T4" fmla="*/ 92 w 101"/>
                <a:gd name="T5" fmla="*/ 112 h 119"/>
                <a:gd name="T6" fmla="*/ 65 w 101"/>
                <a:gd name="T7" fmla="*/ 109 h 119"/>
                <a:gd name="T8" fmla="*/ 7 w 101"/>
                <a:gd name="T9" fmla="*/ 33 h 119"/>
                <a:gd name="T10" fmla="*/ 10 w 101"/>
                <a:gd name="T11" fmla="*/ 6 h 119"/>
                <a:gd name="T12" fmla="*/ 10 w 101"/>
                <a:gd name="T13" fmla="*/ 6 h 119"/>
                <a:gd name="T14" fmla="*/ 37 w 101"/>
                <a:gd name="T15" fmla="*/ 10 h 119"/>
                <a:gd name="T16" fmla="*/ 95 w 101"/>
                <a:gd name="T17" fmla="*/ 85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1" h="119">
                  <a:moveTo>
                    <a:pt x="95" y="85"/>
                  </a:moveTo>
                  <a:cubicBezTo>
                    <a:pt x="101" y="94"/>
                    <a:pt x="100" y="106"/>
                    <a:pt x="92" y="112"/>
                  </a:cubicBezTo>
                  <a:cubicBezTo>
                    <a:pt x="92" y="112"/>
                    <a:pt x="92" y="112"/>
                    <a:pt x="92" y="112"/>
                  </a:cubicBezTo>
                  <a:cubicBezTo>
                    <a:pt x="83" y="119"/>
                    <a:pt x="71" y="117"/>
                    <a:pt x="65" y="109"/>
                  </a:cubicBezTo>
                  <a:cubicBezTo>
                    <a:pt x="7" y="33"/>
                    <a:pt x="7" y="33"/>
                    <a:pt x="7" y="33"/>
                  </a:cubicBezTo>
                  <a:cubicBezTo>
                    <a:pt x="0" y="25"/>
                    <a:pt x="2" y="13"/>
                    <a:pt x="10" y="6"/>
                  </a:cubicBezTo>
                  <a:cubicBezTo>
                    <a:pt x="10" y="6"/>
                    <a:pt x="10" y="6"/>
                    <a:pt x="10" y="6"/>
                  </a:cubicBezTo>
                  <a:cubicBezTo>
                    <a:pt x="19" y="0"/>
                    <a:pt x="30" y="1"/>
                    <a:pt x="37" y="10"/>
                  </a:cubicBezTo>
                  <a:lnTo>
                    <a:pt x="95" y="85"/>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5" name="Freeform 78"/>
            <p:cNvSpPr/>
            <p:nvPr/>
          </p:nvSpPr>
          <p:spPr bwMode="auto">
            <a:xfrm>
              <a:off x="914400" y="2860675"/>
              <a:ext cx="430213" cy="169863"/>
            </a:xfrm>
            <a:custGeom>
              <a:avLst/>
              <a:gdLst>
                <a:gd name="T0" fmla="*/ 99 w 114"/>
                <a:gd name="T1" fmla="*/ 12 h 45"/>
                <a:gd name="T2" fmla="*/ 113 w 114"/>
                <a:gd name="T3" fmla="*/ 30 h 45"/>
                <a:gd name="T4" fmla="*/ 113 w 114"/>
                <a:gd name="T5" fmla="*/ 30 h 45"/>
                <a:gd name="T6" fmla="*/ 95 w 114"/>
                <a:gd name="T7" fmla="*/ 44 h 45"/>
                <a:gd name="T8" fmla="*/ 15 w 114"/>
                <a:gd name="T9" fmla="*/ 33 h 45"/>
                <a:gd name="T10" fmla="*/ 2 w 114"/>
                <a:gd name="T11" fmla="*/ 15 h 45"/>
                <a:gd name="T12" fmla="*/ 2 w 114"/>
                <a:gd name="T13" fmla="*/ 15 h 45"/>
                <a:gd name="T14" fmla="*/ 20 w 114"/>
                <a:gd name="T15" fmla="*/ 1 h 45"/>
                <a:gd name="T16" fmla="*/ 99 w 114"/>
                <a:gd name="T17" fmla="*/ 12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4" h="45">
                  <a:moveTo>
                    <a:pt x="99" y="12"/>
                  </a:moveTo>
                  <a:cubicBezTo>
                    <a:pt x="108" y="13"/>
                    <a:pt x="114" y="21"/>
                    <a:pt x="113" y="30"/>
                  </a:cubicBezTo>
                  <a:cubicBezTo>
                    <a:pt x="113" y="30"/>
                    <a:pt x="113" y="30"/>
                    <a:pt x="113" y="30"/>
                  </a:cubicBezTo>
                  <a:cubicBezTo>
                    <a:pt x="112" y="39"/>
                    <a:pt x="104" y="45"/>
                    <a:pt x="95" y="44"/>
                  </a:cubicBezTo>
                  <a:cubicBezTo>
                    <a:pt x="15" y="33"/>
                    <a:pt x="15" y="33"/>
                    <a:pt x="15" y="33"/>
                  </a:cubicBezTo>
                  <a:cubicBezTo>
                    <a:pt x="7" y="32"/>
                    <a:pt x="0" y="24"/>
                    <a:pt x="2" y="15"/>
                  </a:cubicBezTo>
                  <a:cubicBezTo>
                    <a:pt x="2" y="15"/>
                    <a:pt x="2" y="15"/>
                    <a:pt x="2" y="15"/>
                  </a:cubicBezTo>
                  <a:cubicBezTo>
                    <a:pt x="3" y="6"/>
                    <a:pt x="11" y="0"/>
                    <a:pt x="20" y="1"/>
                  </a:cubicBezTo>
                  <a:lnTo>
                    <a:pt x="99" y="12"/>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6" name="Freeform 79"/>
            <p:cNvSpPr>
              <a:spLocks noEditPoints="1"/>
            </p:cNvSpPr>
            <p:nvPr/>
          </p:nvSpPr>
          <p:spPr bwMode="auto">
            <a:xfrm>
              <a:off x="1039813" y="2286000"/>
              <a:ext cx="511175" cy="539750"/>
            </a:xfrm>
            <a:custGeom>
              <a:avLst/>
              <a:gdLst>
                <a:gd name="T0" fmla="*/ 133 w 136"/>
                <a:gd name="T1" fmla="*/ 55 h 143"/>
                <a:gd name="T2" fmla="*/ 132 w 136"/>
                <a:gd name="T3" fmla="*/ 45 h 143"/>
                <a:gd name="T4" fmla="*/ 78 w 136"/>
                <a:gd name="T5" fmla="*/ 3 h 143"/>
                <a:gd name="T6" fmla="*/ 69 w 136"/>
                <a:gd name="T7" fmla="*/ 4 h 143"/>
                <a:gd name="T8" fmla="*/ 47 w 136"/>
                <a:gd name="T9" fmla="*/ 31 h 143"/>
                <a:gd name="T10" fmla="*/ 37 w 136"/>
                <a:gd name="T11" fmla="*/ 23 h 143"/>
                <a:gd name="T12" fmla="*/ 15 w 136"/>
                <a:gd name="T13" fmla="*/ 26 h 143"/>
                <a:gd name="T14" fmla="*/ 11 w 136"/>
                <a:gd name="T15" fmla="*/ 31 h 143"/>
                <a:gd name="T16" fmla="*/ 13 w 136"/>
                <a:gd name="T17" fmla="*/ 53 h 143"/>
                <a:gd name="T18" fmla="*/ 24 w 136"/>
                <a:gd name="T19" fmla="*/ 61 h 143"/>
                <a:gd name="T20" fmla="*/ 2 w 136"/>
                <a:gd name="T21" fmla="*/ 89 h 143"/>
                <a:gd name="T22" fmla="*/ 3 w 136"/>
                <a:gd name="T23" fmla="*/ 98 h 143"/>
                <a:gd name="T24" fmla="*/ 58 w 136"/>
                <a:gd name="T25" fmla="*/ 140 h 143"/>
                <a:gd name="T26" fmla="*/ 67 w 136"/>
                <a:gd name="T27" fmla="*/ 139 h 143"/>
                <a:gd name="T28" fmla="*/ 133 w 136"/>
                <a:gd name="T29" fmla="*/ 55 h 143"/>
                <a:gd name="T30" fmla="*/ 19 w 136"/>
                <a:gd name="T31" fmla="*/ 46 h 143"/>
                <a:gd name="T32" fmla="*/ 18 w 136"/>
                <a:gd name="T33" fmla="*/ 36 h 143"/>
                <a:gd name="T34" fmla="*/ 22 w 136"/>
                <a:gd name="T35" fmla="*/ 32 h 143"/>
                <a:gd name="T36" fmla="*/ 32 w 136"/>
                <a:gd name="T37" fmla="*/ 31 h 143"/>
                <a:gd name="T38" fmla="*/ 41 w 136"/>
                <a:gd name="T39" fmla="*/ 39 h 143"/>
                <a:gd name="T40" fmla="*/ 29 w 136"/>
                <a:gd name="T41" fmla="*/ 54 h 143"/>
                <a:gd name="T42" fmla="*/ 19 w 136"/>
                <a:gd name="T43" fmla="*/ 46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43">
                  <a:moveTo>
                    <a:pt x="133" y="55"/>
                  </a:moveTo>
                  <a:cubicBezTo>
                    <a:pt x="136" y="52"/>
                    <a:pt x="135" y="48"/>
                    <a:pt x="132" y="45"/>
                  </a:cubicBezTo>
                  <a:cubicBezTo>
                    <a:pt x="78" y="3"/>
                    <a:pt x="78" y="3"/>
                    <a:pt x="78" y="3"/>
                  </a:cubicBezTo>
                  <a:cubicBezTo>
                    <a:pt x="75" y="0"/>
                    <a:pt x="71" y="1"/>
                    <a:pt x="69" y="4"/>
                  </a:cubicBezTo>
                  <a:cubicBezTo>
                    <a:pt x="47" y="31"/>
                    <a:pt x="47" y="31"/>
                    <a:pt x="47" y="31"/>
                  </a:cubicBezTo>
                  <a:cubicBezTo>
                    <a:pt x="37" y="23"/>
                    <a:pt x="37" y="23"/>
                    <a:pt x="37" y="23"/>
                  </a:cubicBezTo>
                  <a:cubicBezTo>
                    <a:pt x="30" y="18"/>
                    <a:pt x="20" y="19"/>
                    <a:pt x="15" y="26"/>
                  </a:cubicBezTo>
                  <a:cubicBezTo>
                    <a:pt x="11" y="31"/>
                    <a:pt x="11" y="31"/>
                    <a:pt x="11" y="31"/>
                  </a:cubicBezTo>
                  <a:cubicBezTo>
                    <a:pt x="5" y="38"/>
                    <a:pt x="7" y="48"/>
                    <a:pt x="13" y="53"/>
                  </a:cubicBezTo>
                  <a:cubicBezTo>
                    <a:pt x="24" y="61"/>
                    <a:pt x="24" y="61"/>
                    <a:pt x="24" y="61"/>
                  </a:cubicBezTo>
                  <a:cubicBezTo>
                    <a:pt x="2" y="89"/>
                    <a:pt x="2" y="89"/>
                    <a:pt x="2" y="89"/>
                  </a:cubicBezTo>
                  <a:cubicBezTo>
                    <a:pt x="0" y="91"/>
                    <a:pt x="1" y="96"/>
                    <a:pt x="3" y="98"/>
                  </a:cubicBezTo>
                  <a:cubicBezTo>
                    <a:pt x="58" y="140"/>
                    <a:pt x="58" y="140"/>
                    <a:pt x="58" y="140"/>
                  </a:cubicBezTo>
                  <a:cubicBezTo>
                    <a:pt x="60" y="143"/>
                    <a:pt x="65" y="142"/>
                    <a:pt x="67" y="139"/>
                  </a:cubicBezTo>
                  <a:lnTo>
                    <a:pt x="133" y="55"/>
                  </a:lnTo>
                  <a:close/>
                  <a:moveTo>
                    <a:pt x="19" y="46"/>
                  </a:moveTo>
                  <a:cubicBezTo>
                    <a:pt x="16" y="44"/>
                    <a:pt x="16" y="39"/>
                    <a:pt x="18" y="36"/>
                  </a:cubicBezTo>
                  <a:cubicBezTo>
                    <a:pt x="22" y="32"/>
                    <a:pt x="22" y="32"/>
                    <a:pt x="22" y="32"/>
                  </a:cubicBezTo>
                  <a:cubicBezTo>
                    <a:pt x="24" y="29"/>
                    <a:pt x="29" y="28"/>
                    <a:pt x="32" y="31"/>
                  </a:cubicBezTo>
                  <a:cubicBezTo>
                    <a:pt x="41" y="39"/>
                    <a:pt x="41" y="39"/>
                    <a:pt x="41" y="39"/>
                  </a:cubicBezTo>
                  <a:cubicBezTo>
                    <a:pt x="29" y="54"/>
                    <a:pt x="29" y="54"/>
                    <a:pt x="29" y="54"/>
                  </a:cubicBezTo>
                  <a:lnTo>
                    <a:pt x="19" y="46"/>
                  </a:ln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7" name="Freeform 80"/>
            <p:cNvSpPr/>
            <p:nvPr/>
          </p:nvSpPr>
          <p:spPr bwMode="auto">
            <a:xfrm>
              <a:off x="1931988" y="2300288"/>
              <a:ext cx="222250" cy="139700"/>
            </a:xfrm>
            <a:custGeom>
              <a:avLst/>
              <a:gdLst>
                <a:gd name="T0" fmla="*/ 38 w 59"/>
                <a:gd name="T1" fmla="*/ 2 h 37"/>
                <a:gd name="T2" fmla="*/ 36 w 59"/>
                <a:gd name="T3" fmla="*/ 3 h 37"/>
                <a:gd name="T4" fmla="*/ 27 w 59"/>
                <a:gd name="T5" fmla="*/ 6 h 37"/>
                <a:gd name="T6" fmla="*/ 15 w 59"/>
                <a:gd name="T7" fmla="*/ 5 h 37"/>
                <a:gd name="T8" fmla="*/ 9 w 59"/>
                <a:gd name="T9" fmla="*/ 0 h 37"/>
                <a:gd name="T10" fmla="*/ 0 w 59"/>
                <a:gd name="T11" fmla="*/ 2 h 37"/>
                <a:gd name="T12" fmla="*/ 0 w 59"/>
                <a:gd name="T13" fmla="*/ 7 h 37"/>
                <a:gd name="T14" fmla="*/ 32 w 59"/>
                <a:gd name="T15" fmla="*/ 35 h 37"/>
                <a:gd name="T16" fmla="*/ 54 w 59"/>
                <a:gd name="T17" fmla="*/ 33 h 37"/>
                <a:gd name="T18" fmla="*/ 59 w 59"/>
                <a:gd name="T19" fmla="*/ 32 h 37"/>
                <a:gd name="T20" fmla="*/ 38 w 59"/>
                <a:gd name="T21" fmla="*/ 2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37">
                  <a:moveTo>
                    <a:pt x="38" y="2"/>
                  </a:moveTo>
                  <a:cubicBezTo>
                    <a:pt x="37" y="3"/>
                    <a:pt x="36" y="3"/>
                    <a:pt x="36" y="3"/>
                  </a:cubicBezTo>
                  <a:cubicBezTo>
                    <a:pt x="33" y="4"/>
                    <a:pt x="30" y="5"/>
                    <a:pt x="27" y="6"/>
                  </a:cubicBezTo>
                  <a:cubicBezTo>
                    <a:pt x="23" y="6"/>
                    <a:pt x="18" y="6"/>
                    <a:pt x="15" y="5"/>
                  </a:cubicBezTo>
                  <a:cubicBezTo>
                    <a:pt x="12" y="4"/>
                    <a:pt x="10" y="2"/>
                    <a:pt x="9" y="0"/>
                  </a:cubicBezTo>
                  <a:cubicBezTo>
                    <a:pt x="6" y="1"/>
                    <a:pt x="3" y="2"/>
                    <a:pt x="0" y="2"/>
                  </a:cubicBezTo>
                  <a:cubicBezTo>
                    <a:pt x="0" y="4"/>
                    <a:pt x="0" y="5"/>
                    <a:pt x="0" y="7"/>
                  </a:cubicBezTo>
                  <a:cubicBezTo>
                    <a:pt x="3" y="21"/>
                    <a:pt x="19" y="33"/>
                    <a:pt x="32" y="35"/>
                  </a:cubicBezTo>
                  <a:cubicBezTo>
                    <a:pt x="39" y="37"/>
                    <a:pt x="47" y="36"/>
                    <a:pt x="54" y="33"/>
                  </a:cubicBezTo>
                  <a:cubicBezTo>
                    <a:pt x="56" y="33"/>
                    <a:pt x="57" y="32"/>
                    <a:pt x="59" y="32"/>
                  </a:cubicBezTo>
                  <a:cubicBezTo>
                    <a:pt x="51" y="23"/>
                    <a:pt x="44" y="12"/>
                    <a:pt x="38" y="2"/>
                  </a:cubicBez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sp>
          <p:nvSpPr>
            <p:cNvPr id="98" name="Freeform 81"/>
            <p:cNvSpPr/>
            <p:nvPr/>
          </p:nvSpPr>
          <p:spPr bwMode="auto">
            <a:xfrm>
              <a:off x="631825" y="2100263"/>
              <a:ext cx="449263" cy="136525"/>
            </a:xfrm>
            <a:custGeom>
              <a:avLst/>
              <a:gdLst>
                <a:gd name="T0" fmla="*/ 63 w 119"/>
                <a:gd name="T1" fmla="*/ 17 h 36"/>
                <a:gd name="T2" fmla="*/ 6 w 119"/>
                <a:gd name="T3" fmla="*/ 28 h 36"/>
                <a:gd name="T4" fmla="*/ 0 w 119"/>
                <a:gd name="T5" fmla="*/ 26 h 36"/>
                <a:gd name="T6" fmla="*/ 91 w 119"/>
                <a:gd name="T7" fmla="*/ 6 h 36"/>
                <a:gd name="T8" fmla="*/ 116 w 119"/>
                <a:gd name="T9" fmla="*/ 11 h 36"/>
                <a:gd name="T10" fmla="*/ 119 w 119"/>
                <a:gd name="T11" fmla="*/ 30 h 36"/>
                <a:gd name="T12" fmla="*/ 103 w 119"/>
                <a:gd name="T13" fmla="*/ 36 h 36"/>
                <a:gd name="T14" fmla="*/ 63 w 119"/>
                <a:gd name="T15" fmla="*/ 17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9" h="36">
                  <a:moveTo>
                    <a:pt x="63" y="17"/>
                  </a:moveTo>
                  <a:cubicBezTo>
                    <a:pt x="47" y="15"/>
                    <a:pt x="20" y="18"/>
                    <a:pt x="6" y="28"/>
                  </a:cubicBezTo>
                  <a:cubicBezTo>
                    <a:pt x="4" y="27"/>
                    <a:pt x="2" y="27"/>
                    <a:pt x="0" y="26"/>
                  </a:cubicBezTo>
                  <a:cubicBezTo>
                    <a:pt x="26" y="8"/>
                    <a:pt x="60" y="0"/>
                    <a:pt x="91" y="6"/>
                  </a:cubicBezTo>
                  <a:cubicBezTo>
                    <a:pt x="98" y="7"/>
                    <a:pt x="115" y="10"/>
                    <a:pt x="116" y="11"/>
                  </a:cubicBezTo>
                  <a:cubicBezTo>
                    <a:pt x="116" y="12"/>
                    <a:pt x="118" y="25"/>
                    <a:pt x="119" y="30"/>
                  </a:cubicBezTo>
                  <a:cubicBezTo>
                    <a:pt x="114" y="32"/>
                    <a:pt x="108" y="33"/>
                    <a:pt x="103" y="36"/>
                  </a:cubicBezTo>
                  <a:cubicBezTo>
                    <a:pt x="95" y="24"/>
                    <a:pt x="76" y="19"/>
                    <a:pt x="63" y="17"/>
                  </a:cubicBezTo>
                  <a:close/>
                </a:path>
              </a:pathLst>
            </a:custGeom>
            <a:grpFill/>
            <a:ln>
              <a:noFill/>
            </a:ln>
            <a:effectLst>
              <a:outerShdw blurRad="63500" algn="ctr" rotWithShape="0">
                <a:prstClr val="black">
                  <a:alpha val="40000"/>
                </a:prstClr>
              </a:outerShdw>
            </a:effectLst>
          </p:spPr>
          <p:txBody>
            <a:bodyPr vert="horz" wrap="square" lIns="68580" tIns="34290" rIns="68580" bIns="34290" numCol="1" anchor="t" anchorCtr="0" compatLnSpc="1"/>
            <a:lstStyle/>
            <a:p>
              <a:endParaRPr lang="zh-CN" altLang="en-US" sz="1200">
                <a:solidFill>
                  <a:schemeClr val="accent6"/>
                </a:solidFill>
                <a:latin typeface="方正屏显雅宋简体" panose="02010600010101010101" charset="-122"/>
                <a:ea typeface="方正屏显雅宋简体" panose="02010600010101010101" charset="-122"/>
                <a:sym typeface="Century Gothic" panose="020B0502020202020204" pitchFamily="34" charset="0"/>
              </a:endParaRPr>
            </a:p>
          </p:txBody>
        </p:sp>
      </p:grpSp>
      <p:sp>
        <p:nvSpPr>
          <p:cNvPr id="100" name="任意多边形 24"/>
          <p:cNvSpPr/>
          <p:nvPr/>
        </p:nvSpPr>
        <p:spPr>
          <a:xfrm>
            <a:off x="7818755" y="641985"/>
            <a:ext cx="988695" cy="513080"/>
          </a:xfrm>
          <a:custGeom>
            <a:avLst/>
            <a:gdLst>
              <a:gd name="connsiteX0" fmla="*/ 563880 w 563880"/>
              <a:gd name="connsiteY0" fmla="*/ 1661160 h 1661160"/>
              <a:gd name="connsiteX1" fmla="*/ 563880 w 563880"/>
              <a:gd name="connsiteY1" fmla="*/ 0 h 1661160"/>
              <a:gd name="connsiteX2" fmla="*/ 0 w 563880"/>
              <a:gd name="connsiteY2" fmla="*/ 0 h 1661160"/>
            </a:gdLst>
            <a:ahLst/>
            <a:cxnLst>
              <a:cxn ang="0">
                <a:pos x="connsiteX0" y="connsiteY0"/>
              </a:cxn>
              <a:cxn ang="0">
                <a:pos x="connsiteX1" y="connsiteY1"/>
              </a:cxn>
              <a:cxn ang="0">
                <a:pos x="connsiteX2" y="connsiteY2"/>
              </a:cxn>
            </a:cxnLst>
            <a:rect l="l" t="t" r="r" b="b"/>
            <a:pathLst>
              <a:path w="563880" h="1661160">
                <a:moveTo>
                  <a:pt x="563880" y="1661160"/>
                </a:moveTo>
                <a:lnTo>
                  <a:pt x="563880" y="0"/>
                </a:lnTo>
                <a:lnTo>
                  <a:pt x="0" y="0"/>
                </a:lnTo>
              </a:path>
            </a:pathLst>
          </a:custGeom>
          <a:noFill/>
          <a:ln w="28575">
            <a:solidFill>
              <a:schemeClr val="bg1">
                <a:lumMod val="75000"/>
              </a:schemeClr>
            </a:solidFill>
            <a:prstDash val="sysDot"/>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latin typeface="方正屏显雅宋简体" panose="02010600010101010101" charset="-122"/>
              <a:ea typeface="方正屏显雅宋简体" panose="02010600010101010101" charset="-122"/>
              <a:sym typeface="Century Gothic" panose="020B0502020202020204" pitchFamily="34" charset="0"/>
            </a:endParaRPr>
          </a:p>
        </p:txBody>
      </p:sp>
      <p:grpSp>
        <p:nvGrpSpPr>
          <p:cNvPr id="5" name="组合 4"/>
          <p:cNvGrpSpPr/>
          <p:nvPr/>
        </p:nvGrpSpPr>
        <p:grpSpPr>
          <a:xfrm>
            <a:off x="6120130" y="473187"/>
            <a:ext cx="2984500" cy="937260"/>
            <a:chOff x="3059" y="3336"/>
            <a:chExt cx="4700" cy="1476"/>
          </a:xfrm>
        </p:grpSpPr>
        <p:grpSp>
          <p:nvGrpSpPr>
            <p:cNvPr id="110" name="组合 109"/>
            <p:cNvGrpSpPr/>
            <p:nvPr/>
          </p:nvGrpSpPr>
          <p:grpSpPr>
            <a:xfrm>
              <a:off x="3067" y="3336"/>
              <a:ext cx="4692" cy="1476"/>
              <a:chOff x="8829712" y="1849074"/>
              <a:chExt cx="3973337" cy="1249680"/>
            </a:xfrm>
          </p:grpSpPr>
          <p:sp>
            <p:nvSpPr>
              <p:cNvPr id="111" name="文本框 26"/>
              <p:cNvSpPr txBox="1"/>
              <p:nvPr/>
            </p:nvSpPr>
            <p:spPr>
              <a:xfrm>
                <a:off x="8829712" y="2146254"/>
                <a:ext cx="3973337" cy="952500"/>
              </a:xfrm>
              <a:prstGeom prst="rect">
                <a:avLst/>
              </a:prstGeom>
              <a:noFill/>
            </p:spPr>
            <p:txBody>
              <a:bodyPr wrap="square" rtlCol="0">
                <a:spAutoFit/>
              </a:bodyPr>
              <a:lstStyle/>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Realize film thickness detection and closed-loop control of the coating machine</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AI self-learning and data analysis</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12" name="矩形 111"/>
              <p:cNvSpPr/>
              <p:nvPr/>
            </p:nvSpPr>
            <p:spPr>
              <a:xfrm>
                <a:off x="9170985" y="1849074"/>
                <a:ext cx="2439724" cy="4673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1200" b="1" dirty="0">
                    <a:solidFill>
                      <a:schemeClr val="tx1"/>
                    </a:solidFill>
                    <a:latin typeface="方正屏显雅宋简体" panose="02010600010101010101" charset="-122"/>
                    <a:ea typeface="方正屏显雅宋简体" panose="02010600010101010101" charset="-122"/>
                  </a:rPr>
                  <a:t>Adaptive coating</a:t>
                </a:r>
                <a:endParaRPr lang="en-US" altLang="zh-CN" sz="1200" b="1" dirty="0">
                  <a:solidFill>
                    <a:schemeClr val="tx1"/>
                  </a:solidFill>
                  <a:latin typeface="方正屏显雅宋简体" panose="02010600010101010101" charset="-122"/>
                  <a:ea typeface="方正屏显雅宋简体" panose="02010600010101010101" charset="-122"/>
                </a:endParaRPr>
              </a:p>
            </p:txBody>
          </p:sp>
        </p:grpSp>
        <p:sp>
          <p:nvSpPr>
            <p:cNvPr id="19" name="Oval 96"/>
            <p:cNvSpPr>
              <a:spLocks noChangeArrowheads="1"/>
            </p:cNvSpPr>
            <p:nvPr/>
          </p:nvSpPr>
          <p:spPr bwMode="auto">
            <a:xfrm>
              <a:off x="3059" y="3472"/>
              <a:ext cx="299" cy="297"/>
            </a:xfrm>
            <a:prstGeom prst="ellipse">
              <a:avLst/>
            </a:prstGeom>
            <a:solidFill>
              <a:srgbClr val="DA0000"/>
            </a:solidFill>
            <a:ln>
              <a:noFill/>
            </a:ln>
          </p:spPr>
          <p:txBody>
            <a:bodyPr vert="horz" wrap="square" lIns="91440" tIns="45720" rIns="91440" bIns="45720" numCol="1" anchor="t" anchorCtr="0" compatLnSpc="1"/>
            <a:p>
              <a:endParaRPr lang="zh-CN" altLang="en-US" sz="1600">
                <a:latin typeface="方正屏显雅宋简体" panose="02010600010101010101" charset="-122"/>
                <a:ea typeface="方正屏显雅宋简体" panose="02010600010101010101" charset="-122"/>
              </a:endParaRPr>
            </a:p>
          </p:txBody>
        </p:sp>
      </p:grpSp>
      <p:grpSp>
        <p:nvGrpSpPr>
          <p:cNvPr id="7" name="组合 6"/>
          <p:cNvGrpSpPr/>
          <p:nvPr/>
        </p:nvGrpSpPr>
        <p:grpSpPr>
          <a:xfrm>
            <a:off x="3524250" y="1502410"/>
            <a:ext cx="2630170" cy="1372870"/>
            <a:chOff x="2490" y="3411"/>
            <a:chExt cx="4036" cy="2162"/>
          </a:xfrm>
        </p:grpSpPr>
        <p:sp>
          <p:nvSpPr>
            <p:cNvPr id="99" name="任意多边形 23"/>
            <p:cNvSpPr/>
            <p:nvPr/>
          </p:nvSpPr>
          <p:spPr>
            <a:xfrm>
              <a:off x="6207" y="3758"/>
              <a:ext cx="235" cy="1237"/>
            </a:xfrm>
            <a:custGeom>
              <a:avLst/>
              <a:gdLst>
                <a:gd name="connsiteX0" fmla="*/ 563880 w 563880"/>
                <a:gd name="connsiteY0" fmla="*/ 1661160 h 1661160"/>
                <a:gd name="connsiteX1" fmla="*/ 563880 w 563880"/>
                <a:gd name="connsiteY1" fmla="*/ 0 h 1661160"/>
                <a:gd name="connsiteX2" fmla="*/ 0 w 563880"/>
                <a:gd name="connsiteY2" fmla="*/ 0 h 1661160"/>
              </a:gdLst>
              <a:ahLst/>
              <a:cxnLst>
                <a:cxn ang="0">
                  <a:pos x="connsiteX0" y="connsiteY0"/>
                </a:cxn>
                <a:cxn ang="0">
                  <a:pos x="connsiteX1" y="connsiteY1"/>
                </a:cxn>
                <a:cxn ang="0">
                  <a:pos x="connsiteX2" y="connsiteY2"/>
                </a:cxn>
              </a:cxnLst>
              <a:rect l="l" t="t" r="r" b="b"/>
              <a:pathLst>
                <a:path w="563880" h="1661160">
                  <a:moveTo>
                    <a:pt x="563880" y="1661160"/>
                  </a:moveTo>
                  <a:lnTo>
                    <a:pt x="563880" y="0"/>
                  </a:lnTo>
                  <a:lnTo>
                    <a:pt x="0" y="0"/>
                  </a:lnTo>
                </a:path>
              </a:pathLst>
            </a:custGeom>
            <a:noFill/>
            <a:ln w="28575">
              <a:solidFill>
                <a:schemeClr val="bg1">
                  <a:lumMod val="75000"/>
                </a:schemeClr>
              </a:solidFill>
              <a:prstDash val="sysDot"/>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latin typeface="方正屏显雅宋简体" panose="02010600010101010101" charset="-122"/>
                <a:ea typeface="方正屏显雅宋简体" panose="02010600010101010101" charset="-122"/>
                <a:sym typeface="Century Gothic" panose="020B0502020202020204" pitchFamily="34" charset="0"/>
              </a:endParaRPr>
            </a:p>
          </p:txBody>
        </p:sp>
        <p:grpSp>
          <p:nvGrpSpPr>
            <p:cNvPr id="6" name="组合 5"/>
            <p:cNvGrpSpPr/>
            <p:nvPr/>
          </p:nvGrpSpPr>
          <p:grpSpPr>
            <a:xfrm>
              <a:off x="2490" y="3411"/>
              <a:ext cx="4036" cy="2162"/>
              <a:chOff x="6472" y="1538"/>
              <a:chExt cx="4036" cy="2162"/>
            </a:xfrm>
          </p:grpSpPr>
          <p:grpSp>
            <p:nvGrpSpPr>
              <p:cNvPr id="107" name="组合 106"/>
              <p:cNvGrpSpPr/>
              <p:nvPr/>
            </p:nvGrpSpPr>
            <p:grpSpPr>
              <a:xfrm>
                <a:off x="6825" y="1538"/>
                <a:ext cx="3683" cy="2162"/>
                <a:chOff x="8810284" y="1836381"/>
                <a:chExt cx="3118273" cy="1830305"/>
              </a:xfrm>
            </p:grpSpPr>
            <p:sp>
              <p:nvSpPr>
                <p:cNvPr id="108" name="文本框 26"/>
                <p:cNvSpPr txBox="1"/>
                <p:nvPr/>
              </p:nvSpPr>
              <p:spPr>
                <a:xfrm>
                  <a:off x="8960990" y="2374810"/>
                  <a:ext cx="2587413" cy="1291876"/>
                </a:xfrm>
                <a:prstGeom prst="rect">
                  <a:avLst/>
                </a:prstGeom>
                <a:noFill/>
              </p:spPr>
              <p:txBody>
                <a:bodyPr wrap="square" rtlCol="0">
                  <a:noAutofit/>
                </a:bodyPr>
                <a:lstStyle/>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Defect detection - Achieved</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rPr>
                    <a:t>Film thickness detection - During modeling and cumulative data collection</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109" name="矩形 108"/>
                <p:cNvSpPr/>
                <p:nvPr/>
              </p:nvSpPr>
              <p:spPr>
                <a:xfrm>
                  <a:off x="8810284" y="1836381"/>
                  <a:ext cx="3118273" cy="6078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1000" dirty="0">
                      <a:solidFill>
                        <a:schemeClr val="tx1"/>
                      </a:solidFill>
                      <a:latin typeface="方正屏显雅宋简体" panose="02010600010101010101" charset="-122"/>
                      <a:ea typeface="方正屏显雅宋简体" panose="02010600010101010101" charset="-122"/>
                    </a:rPr>
                    <a:t>Online visual defect detection, </a:t>
                  </a:r>
                  <a:endParaRPr lang="en-US" altLang="zh-CN" sz="1000" dirty="0">
                    <a:solidFill>
                      <a:schemeClr val="tx1"/>
                    </a:solidFill>
                    <a:latin typeface="方正屏显雅宋简体" panose="02010600010101010101" charset="-122"/>
                    <a:ea typeface="方正屏显雅宋简体" panose="02010600010101010101" charset="-122"/>
                  </a:endParaRPr>
                </a:p>
                <a:p>
                  <a:pPr algn="l"/>
                  <a:r>
                    <a:rPr lang="en-US" altLang="zh-CN" sz="1000" dirty="0">
                      <a:solidFill>
                        <a:schemeClr val="tx1"/>
                      </a:solidFill>
                      <a:latin typeface="方正屏显雅宋简体" panose="02010600010101010101" charset="-122"/>
                      <a:ea typeface="方正屏显雅宋简体" panose="02010600010101010101" charset="-122"/>
                    </a:rPr>
                    <a:t>online film thickness measurement</a:t>
                  </a:r>
                  <a:endParaRPr lang="en-US" altLang="zh-CN" sz="1000" dirty="0">
                    <a:solidFill>
                      <a:schemeClr val="tx1"/>
                    </a:solidFill>
                    <a:latin typeface="方正屏显雅宋简体" panose="02010600010101010101" charset="-122"/>
                    <a:ea typeface="方正屏显雅宋简体" panose="02010600010101010101" charset="-122"/>
                  </a:endParaRPr>
                </a:p>
                <a:p>
                  <a:pPr algn="l"/>
                  <a:endParaRPr lang="en-US" altLang="zh-CN" sz="1000" dirty="0">
                    <a:solidFill>
                      <a:schemeClr val="tx1"/>
                    </a:solidFill>
                    <a:latin typeface="方正屏显雅宋简体" panose="02010600010101010101" charset="-122"/>
                    <a:ea typeface="方正屏显雅宋简体" panose="02010600010101010101" charset="-122"/>
                  </a:endParaRPr>
                </a:p>
              </p:txBody>
            </p:sp>
          </p:grpSp>
          <p:sp>
            <p:nvSpPr>
              <p:cNvPr id="4" name="Oval 96"/>
              <p:cNvSpPr>
                <a:spLocks noChangeArrowheads="1"/>
              </p:cNvSpPr>
              <p:nvPr/>
            </p:nvSpPr>
            <p:spPr bwMode="auto">
              <a:xfrm>
                <a:off x="6472" y="1707"/>
                <a:ext cx="299" cy="297"/>
              </a:xfrm>
              <a:prstGeom prst="ellipse">
                <a:avLst/>
              </a:prstGeom>
              <a:solidFill>
                <a:srgbClr val="FFC000"/>
              </a:solidFill>
              <a:ln>
                <a:noFill/>
              </a:ln>
            </p:spPr>
            <p:txBody>
              <a:bodyPr vert="horz" wrap="square" lIns="91440" tIns="45720" rIns="91440" bIns="45720" numCol="1" anchor="t" anchorCtr="0" compatLnSpc="1"/>
              <a:p>
                <a:endParaRPr lang="zh-CN" altLang="en-US" sz="1600">
                  <a:latin typeface="方正屏显雅宋简体" panose="02010600010101010101" charset="-122"/>
                  <a:ea typeface="方正屏显雅宋简体" panose="02010600010101010101" charset="-122"/>
                </a:endParaRPr>
              </a:p>
            </p:txBody>
          </p:sp>
        </p:grpSp>
      </p:grpSp>
      <p:grpSp>
        <p:nvGrpSpPr>
          <p:cNvPr id="8" name="组合 7"/>
          <p:cNvGrpSpPr/>
          <p:nvPr/>
        </p:nvGrpSpPr>
        <p:grpSpPr>
          <a:xfrm>
            <a:off x="1873885" y="2323465"/>
            <a:ext cx="2153920" cy="1372870"/>
            <a:chOff x="3230" y="3453"/>
            <a:chExt cx="3392" cy="2162"/>
          </a:xfrm>
        </p:grpSpPr>
        <p:sp>
          <p:nvSpPr>
            <p:cNvPr id="9" name="任意多边形 23"/>
            <p:cNvSpPr/>
            <p:nvPr/>
          </p:nvSpPr>
          <p:spPr>
            <a:xfrm>
              <a:off x="5356" y="3748"/>
              <a:ext cx="1266" cy="1157"/>
            </a:xfrm>
            <a:custGeom>
              <a:avLst/>
              <a:gdLst>
                <a:gd name="connsiteX0" fmla="*/ 563880 w 563880"/>
                <a:gd name="connsiteY0" fmla="*/ 1661160 h 1661160"/>
                <a:gd name="connsiteX1" fmla="*/ 563880 w 563880"/>
                <a:gd name="connsiteY1" fmla="*/ 0 h 1661160"/>
                <a:gd name="connsiteX2" fmla="*/ 0 w 563880"/>
                <a:gd name="connsiteY2" fmla="*/ 0 h 1661160"/>
              </a:gdLst>
              <a:ahLst/>
              <a:cxnLst>
                <a:cxn ang="0">
                  <a:pos x="connsiteX0" y="connsiteY0"/>
                </a:cxn>
                <a:cxn ang="0">
                  <a:pos x="connsiteX1" y="connsiteY1"/>
                </a:cxn>
                <a:cxn ang="0">
                  <a:pos x="connsiteX2" y="connsiteY2"/>
                </a:cxn>
              </a:cxnLst>
              <a:rect l="l" t="t" r="r" b="b"/>
              <a:pathLst>
                <a:path w="563880" h="1661160">
                  <a:moveTo>
                    <a:pt x="563880" y="1661160"/>
                  </a:moveTo>
                  <a:lnTo>
                    <a:pt x="563880" y="0"/>
                  </a:lnTo>
                  <a:lnTo>
                    <a:pt x="0" y="0"/>
                  </a:lnTo>
                </a:path>
              </a:pathLst>
            </a:custGeom>
            <a:noFill/>
            <a:ln w="28575">
              <a:solidFill>
                <a:schemeClr val="bg1">
                  <a:lumMod val="75000"/>
                </a:schemeClr>
              </a:solidFill>
              <a:prstDash val="sysDot"/>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200">
                <a:latin typeface="方正屏显雅宋简体" panose="02010600010101010101" charset="-122"/>
                <a:ea typeface="方正屏显雅宋简体" panose="02010600010101010101" charset="-122"/>
                <a:sym typeface="Century Gothic" panose="020B0502020202020204" pitchFamily="34" charset="0"/>
              </a:endParaRPr>
            </a:p>
          </p:txBody>
        </p:sp>
        <p:grpSp>
          <p:nvGrpSpPr>
            <p:cNvPr id="10" name="组合 9"/>
            <p:cNvGrpSpPr/>
            <p:nvPr/>
          </p:nvGrpSpPr>
          <p:grpSpPr>
            <a:xfrm>
              <a:off x="3230" y="3453"/>
              <a:ext cx="3286" cy="2162"/>
              <a:chOff x="7212" y="1580"/>
              <a:chExt cx="3286" cy="2162"/>
            </a:xfrm>
          </p:grpSpPr>
          <p:grpSp>
            <p:nvGrpSpPr>
              <p:cNvPr id="11" name="组合 10"/>
              <p:cNvGrpSpPr/>
              <p:nvPr/>
            </p:nvGrpSpPr>
            <p:grpSpPr>
              <a:xfrm>
                <a:off x="7480" y="1580"/>
                <a:ext cx="3018" cy="2162"/>
                <a:chOff x="9364605" y="1871934"/>
                <a:chExt cx="2555749" cy="1830491"/>
              </a:xfrm>
            </p:grpSpPr>
            <p:sp>
              <p:nvSpPr>
                <p:cNvPr id="12" name="文本框 26"/>
                <p:cNvSpPr txBox="1"/>
                <p:nvPr/>
              </p:nvSpPr>
              <p:spPr>
                <a:xfrm>
                  <a:off x="9364605" y="2390940"/>
                  <a:ext cx="2503245" cy="1311485"/>
                </a:xfrm>
                <a:prstGeom prst="rect">
                  <a:avLst/>
                </a:prstGeom>
                <a:noFill/>
              </p:spPr>
              <p:txBody>
                <a:bodyPr wrap="square" rtlCol="0">
                  <a:noAutofit/>
                </a:bodyPr>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rPr>
                    <a:t>Automated roll change, loading, and unloading.</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endParaRPr>
                </a:p>
                <a:p>
                  <a:pPr marL="171450" indent="-171450">
                    <a:lnSpc>
                      <a:spcPct val="150000"/>
                    </a:lnSpc>
                    <a:buFont typeface="Wingdings" panose="05000000000000000000" charset="0"/>
                    <a:buChar char="n"/>
                  </a:pPr>
                  <a:r>
                    <a:rPr lang="en-US" altLang="zh-CN" sz="900" dirty="0">
                      <a:latin typeface="方正屏显雅宋简体" panose="02010600010101010101" charset="-122"/>
                      <a:ea typeface="方正屏显雅宋简体" panose="02010600010101010101" charset="-122"/>
                      <a:cs typeface="方正屏显雅宋简体" panose="02010600010101010101" charset="-122"/>
                    </a:rPr>
                    <a:t>Automated color change and cleaning.</a:t>
                  </a:r>
                  <a:endParaRPr lang="en-US" altLang="zh-CN" sz="900" dirty="0">
                    <a:latin typeface="方正屏显雅宋简体" panose="02010600010101010101" charset="-122"/>
                    <a:ea typeface="方正屏显雅宋简体" panose="02010600010101010101" charset="-122"/>
                    <a:cs typeface="方正屏显雅宋简体" panose="02010600010101010101" charset="-122"/>
                  </a:endParaRPr>
                </a:p>
                <a:p>
                  <a:pPr algn="r">
                    <a:lnSpc>
                      <a:spcPct val="150000"/>
                    </a:lnSpc>
                  </a:pPr>
                  <a:endParaRPr lang="zh-CN" sz="900"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13" name="矩形 12"/>
                <p:cNvSpPr/>
                <p:nvPr/>
              </p:nvSpPr>
              <p:spPr>
                <a:xfrm>
                  <a:off x="9575467" y="1871934"/>
                  <a:ext cx="2344887" cy="4673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en-US" altLang="zh-CN" sz="1200" dirty="0">
                      <a:solidFill>
                        <a:schemeClr val="tx1"/>
                      </a:solidFill>
                      <a:latin typeface="方正屏显雅宋简体" panose="02010600010101010101" charset="-122"/>
                      <a:ea typeface="方正屏显雅宋简体" panose="02010600010101010101" charset="-122"/>
                    </a:rPr>
                    <a:t>Automation Enhancement</a:t>
                  </a:r>
                  <a:endParaRPr lang="en-US" altLang="zh-CN" sz="1200" dirty="0">
                    <a:solidFill>
                      <a:schemeClr val="tx1"/>
                    </a:solidFill>
                    <a:latin typeface="方正屏显雅宋简体" panose="02010600010101010101" charset="-122"/>
                    <a:ea typeface="方正屏显雅宋简体" panose="02010600010101010101" charset="-122"/>
                  </a:endParaRPr>
                </a:p>
              </p:txBody>
            </p:sp>
          </p:grpSp>
          <p:sp>
            <p:nvSpPr>
              <p:cNvPr id="14" name="Oval 96"/>
              <p:cNvSpPr>
                <a:spLocks noChangeArrowheads="1"/>
              </p:cNvSpPr>
              <p:nvPr/>
            </p:nvSpPr>
            <p:spPr bwMode="auto">
              <a:xfrm>
                <a:off x="7212" y="1707"/>
                <a:ext cx="299" cy="297"/>
              </a:xfrm>
              <a:prstGeom prst="ellipse">
                <a:avLst/>
              </a:prstGeom>
              <a:solidFill>
                <a:schemeClr val="accent6"/>
              </a:solidFill>
              <a:ln>
                <a:noFill/>
              </a:ln>
            </p:spPr>
            <p:txBody>
              <a:bodyPr vert="horz" wrap="square" lIns="91440" tIns="45720" rIns="91440" bIns="45720" numCol="1" anchor="t" anchorCtr="0" compatLnSpc="1"/>
              <a:p>
                <a:endParaRPr lang="zh-CN" altLang="en-US" sz="1600">
                  <a:latin typeface="方正屏显雅宋简体" panose="02010600010101010101" charset="-122"/>
                  <a:ea typeface="方正屏显雅宋简体" panose="02010600010101010101" charset="-122"/>
                </a:endParaRPr>
              </a:p>
            </p:txBody>
          </p:sp>
        </p:grpSp>
      </p:grpSp>
      <p:pic>
        <p:nvPicPr>
          <p:cNvPr id="15" name="图片 14" descr="a1beacb9a9a4d1ef375ceda3705d48b"/>
          <p:cNvPicPr>
            <a:picLocks noChangeAspect="1"/>
          </p:cNvPicPr>
          <p:nvPr/>
        </p:nvPicPr>
        <p:blipFill>
          <a:blip r:embed="rId2">
            <a:lum bright="6000" contrast="-6000"/>
          </a:blip>
          <a:srcRect l="31733"/>
          <a:stretch>
            <a:fillRect/>
          </a:stretch>
        </p:blipFill>
        <p:spPr>
          <a:xfrm>
            <a:off x="-6350" y="759460"/>
            <a:ext cx="1692910" cy="2432050"/>
          </a:xfrm>
          <a:prstGeom prst="rect">
            <a:avLst/>
          </a:prstGeom>
          <a:noFill/>
          <a:effectLst>
            <a:glow rad="114300">
              <a:schemeClr val="accent1">
                <a:alpha val="25000"/>
              </a:schemeClr>
            </a:glow>
            <a:reflection endPos="0" dist="50800" dir="5400000" sy="-100000" algn="bl" rotWithShape="0"/>
          </a:effectLst>
        </p:spPr>
      </p:pic>
      <p:grpSp>
        <p:nvGrpSpPr>
          <p:cNvPr id="16" name="组合 15"/>
          <p:cNvGrpSpPr/>
          <p:nvPr/>
        </p:nvGrpSpPr>
        <p:grpSpPr>
          <a:xfrm>
            <a:off x="0" y="155990"/>
            <a:ext cx="5801995" cy="313690"/>
            <a:chOff x="0" y="236200"/>
            <a:chExt cx="5801995" cy="313690"/>
          </a:xfrm>
        </p:grpSpPr>
        <p:cxnSp>
          <p:nvCxnSpPr>
            <p:cNvPr id="17" name="直接连接符 1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1" name="矩形 20"/>
            <p:cNvSpPr/>
            <p:nvPr/>
          </p:nvSpPr>
          <p:spPr>
            <a:xfrm>
              <a:off x="1229995" y="243185"/>
              <a:ext cx="4572000" cy="306705"/>
            </a:xfrm>
            <a:prstGeom prst="rect">
              <a:avLst/>
            </a:prstGeom>
          </p:spPr>
          <p:txBody>
            <a:bodyPr wrap="square">
              <a:spAutoFit/>
            </a:bodyPr>
            <a:p>
              <a:pPr algn="l">
                <a:lnSpc>
                  <a:spcPct val="100000"/>
                </a:lnSpc>
                <a:spcBef>
                  <a:spcPts val="0"/>
                </a:spcBef>
                <a:buClrTx/>
                <a:buSzTx/>
                <a:buFontTx/>
                <a:buNone/>
              </a:pPr>
              <a:r>
                <a:rPr lang="en-US" altLang="zh-CN" sz="1400" b="1" dirty="0">
                  <a:latin typeface="方正屏显雅宋简体" panose="02010600010101010101" charset="-122"/>
                  <a:ea typeface="方正屏显雅宋简体" panose="02010600010101010101" charset="-122"/>
                  <a:sym typeface="+mn-ea"/>
                </a:rPr>
                <a:t>Research and development direction in future</a:t>
              </a:r>
              <a:endParaRPr lang="en-US" altLang="zh-CN" sz="1400" b="1" dirty="0">
                <a:latin typeface="方正屏显雅宋简体" panose="02010600010101010101" charset="-122"/>
                <a:ea typeface="方正屏显雅宋简体" panose="02010600010101010101" charset="-122"/>
                <a:sym typeface="+mn-ea"/>
              </a:endParaRPr>
            </a:p>
          </p:txBody>
        </p:sp>
        <p:sp>
          <p:nvSpPr>
            <p:cNvPr id="22" name="矩形 21"/>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sp>
        <p:nvSpPr>
          <p:cNvPr id="2" name="文本框 1"/>
          <p:cNvSpPr txBox="1"/>
          <p:nvPr/>
        </p:nvSpPr>
        <p:spPr>
          <a:xfrm>
            <a:off x="1419225" y="517525"/>
            <a:ext cx="4527550" cy="874395"/>
          </a:xfrm>
          <a:prstGeom prst="rect">
            <a:avLst/>
          </a:prstGeom>
          <a:noFill/>
        </p:spPr>
        <p:txBody>
          <a:bodyPr wrap="square" rtlCol="0">
            <a:noAutofit/>
          </a:bodyPr>
          <a:p>
            <a:pPr>
              <a:lnSpc>
                <a:spcPct val="120000"/>
              </a:lnSpc>
            </a:pPr>
            <a:r>
              <a:rPr lang="en-US" altLang="zh-CN" sz="1000" b="1" dirty="0">
                <a:solidFill>
                  <a:srgbClr val="FF0000"/>
                </a:solidFill>
                <a:latin typeface="方正屏显雅宋简体" panose="02010600010101010101" charset="-122"/>
                <a:ea typeface="方正屏显雅宋简体" panose="02010600010101010101" charset="-122"/>
                <a:sym typeface="+mn-ea"/>
              </a:rPr>
              <a:t>The following is the industry-university-research cooperation project that our company is currently collaborating on with Nanjing Institute of Technology. Currently, some of the technologies have been modeled and tested on the company's existing painting lines.</a:t>
            </a:r>
            <a:endParaRPr lang="en-US" altLang="zh-CN" sz="1000" b="1" dirty="0">
              <a:solidFill>
                <a:srgbClr val="FF0000"/>
              </a:solidFill>
              <a:latin typeface="方正屏显雅宋简体" panose="02010600010101010101" charset="-122"/>
              <a:ea typeface="方正屏显雅宋简体" panose="02010600010101010101" charset="-122"/>
              <a:sym typeface="+mn-ea"/>
            </a:endParaRPr>
          </a:p>
        </p:txBody>
      </p:sp>
    </p:spTree>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ipe(left)">
                                      <p:cBhvr>
                                        <p:cTn id="7" dur="1000"/>
                                        <p:tgtEl>
                                          <p:spTgt spid="48"/>
                                        </p:tgtEl>
                                      </p:cBhvr>
                                    </p:animEffect>
                                  </p:childTnLst>
                                </p:cTn>
                              </p:par>
                            </p:childTnLst>
                          </p:cTn>
                        </p:par>
                        <p:par>
                          <p:cTn id="8" fill="hold">
                            <p:stCondLst>
                              <p:cond delay="1000"/>
                            </p:stCondLst>
                            <p:childTnLst>
                              <p:par>
                                <p:cTn id="9" presetID="2" presetClass="entr" presetSubtype="8" fill="hold" nodeType="afterEffect">
                                  <p:stCondLst>
                                    <p:cond delay="0"/>
                                  </p:stCondLst>
                                  <p:childTnLst>
                                    <p:set>
                                      <p:cBhvr>
                                        <p:cTn id="10" dur="1" fill="hold">
                                          <p:stCondLst>
                                            <p:cond delay="0"/>
                                          </p:stCondLst>
                                        </p:cTn>
                                        <p:tgtEl>
                                          <p:spTgt spid="87"/>
                                        </p:tgtEl>
                                        <p:attrNameLst>
                                          <p:attrName>style.visibility</p:attrName>
                                        </p:attrNameLst>
                                      </p:cBhvr>
                                      <p:to>
                                        <p:strVal val="visible"/>
                                      </p:to>
                                    </p:set>
                                    <p:anim calcmode="lin" valueType="num">
                                      <p:cBhvr additive="base">
                                        <p:cTn id="11" dur="500" fill="hold"/>
                                        <p:tgtEl>
                                          <p:spTgt spid="87"/>
                                        </p:tgtEl>
                                        <p:attrNameLst>
                                          <p:attrName>ppt_x</p:attrName>
                                        </p:attrNameLst>
                                      </p:cBhvr>
                                      <p:tavLst>
                                        <p:tav tm="0">
                                          <p:val>
                                            <p:strVal val="0-#ppt_w/2"/>
                                          </p:val>
                                        </p:tav>
                                        <p:tav tm="100000">
                                          <p:val>
                                            <p:strVal val="#ppt_x"/>
                                          </p:val>
                                        </p:tav>
                                      </p:tavLst>
                                    </p:anim>
                                    <p:anim calcmode="lin" valueType="num">
                                      <p:cBhvr additive="base">
                                        <p:cTn id="12" dur="500" fill="hold"/>
                                        <p:tgtEl>
                                          <p:spTgt spid="87"/>
                                        </p:tgtEl>
                                        <p:attrNameLst>
                                          <p:attrName>ppt_y</p:attrName>
                                        </p:attrNameLst>
                                      </p:cBhvr>
                                      <p:tavLst>
                                        <p:tav tm="0">
                                          <p:val>
                                            <p:strVal val="#ppt_y"/>
                                          </p:val>
                                        </p:tav>
                                        <p:tav tm="100000">
                                          <p:val>
                                            <p:strVal val="#ppt_y"/>
                                          </p:val>
                                        </p:tav>
                                      </p:tavLst>
                                    </p:anim>
                                  </p:childTnLst>
                                </p:cTn>
                              </p:par>
                              <p:par>
                                <p:cTn id="13" presetID="22" presetClass="entr" presetSubtype="4" fill="hold" grpId="0" nodeType="withEffect">
                                  <p:stCondLst>
                                    <p:cond delay="0"/>
                                  </p:stCondLst>
                                  <p:childTnLst>
                                    <p:set>
                                      <p:cBhvr>
                                        <p:cTn id="14" dur="1" fill="hold">
                                          <p:stCondLst>
                                            <p:cond delay="0"/>
                                          </p:stCondLst>
                                        </p:cTn>
                                        <p:tgtEl>
                                          <p:spTgt spid="100"/>
                                        </p:tgtEl>
                                        <p:attrNameLst>
                                          <p:attrName>style.visibility</p:attrName>
                                        </p:attrNameLst>
                                      </p:cBhvr>
                                      <p:to>
                                        <p:strVal val="visible"/>
                                      </p:to>
                                    </p:set>
                                    <p:animEffect transition="in" filter="wipe(down)">
                                      <p:cBhvr>
                                        <p:cTn id="15" dur="500"/>
                                        <p:tgtEl>
                                          <p:spTgt spid="100"/>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 calcmode="lin" valueType="num">
                                      <p:cBhvr additive="base">
                                        <p:cTn id="20" dur="500" fill="hold"/>
                                        <p:tgtEl>
                                          <p:spTgt spid="16"/>
                                        </p:tgtEl>
                                        <p:attrNameLst>
                                          <p:attrName>ppt_x</p:attrName>
                                        </p:attrNameLst>
                                      </p:cBhvr>
                                      <p:tavLst>
                                        <p:tav tm="0">
                                          <p:val>
                                            <p:strVal val="0-#ppt_w/2"/>
                                          </p:val>
                                        </p:tav>
                                        <p:tav tm="100000">
                                          <p:val>
                                            <p:strVal val="#ppt_x"/>
                                          </p:val>
                                        </p:tav>
                                      </p:tavLst>
                                    </p:anim>
                                    <p:anim calcmode="lin" valueType="num">
                                      <p:cBhvr additive="base">
                                        <p:cTn id="21"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bldLvl="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sz="1400" b="1" dirty="0">
                  <a:latin typeface="方正屏显雅宋简体" panose="02010600010101010101" charset="-122"/>
                  <a:ea typeface="方正屏显雅宋简体" panose="02010600010101010101" charset="-122"/>
                  <a:sym typeface="+mn-ea"/>
                </a:rPr>
                <a:t>我司近几年主要涂装线项目</a:t>
              </a:r>
              <a:endParaRPr lang="zh-CN"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graphicFrame>
        <p:nvGraphicFramePr>
          <p:cNvPr id="13" name="表格 12"/>
          <p:cNvGraphicFramePr/>
          <p:nvPr/>
        </p:nvGraphicFramePr>
        <p:xfrm>
          <a:off x="736600" y="840105"/>
          <a:ext cx="7524750" cy="3785235"/>
        </p:xfrm>
        <a:graphic>
          <a:graphicData uri="http://schemas.openxmlformats.org/drawingml/2006/table">
            <a:tbl>
              <a:tblPr firstRow="1" bandRow="1">
                <a:tableStyleId>{5C22544A-7EE6-4342-B048-85BDC9FD1C3A}</a:tableStyleId>
              </a:tblPr>
              <a:tblGrid>
                <a:gridCol w="452755"/>
                <a:gridCol w="1302385"/>
                <a:gridCol w="1266825"/>
                <a:gridCol w="4502785"/>
              </a:tblGrid>
              <a:tr h="459740">
                <a:tc gridSpan="4">
                  <a:txBody>
                    <a:bodyPr/>
                    <a:p>
                      <a:pPr algn="ctr">
                        <a:spcBef>
                          <a:spcPts val="0"/>
                        </a:spcBef>
                        <a:buClrTx/>
                        <a:buSzTx/>
                        <a:buFontTx/>
                        <a:buNone/>
                      </a:pPr>
                      <a:r>
                        <a:rPr lang="zh-CN" sz="1400" b="1" dirty="0">
                          <a:solidFill>
                            <a:schemeClr val="tx1"/>
                          </a:solidFill>
                          <a:latin typeface="方正屏显雅宋简体" panose="02010600010101010101" charset="-122"/>
                          <a:ea typeface="方正屏显雅宋简体" panose="02010600010101010101" charset="-122"/>
                        </a:rPr>
                        <a:t>DOMESTIC 国内</a:t>
                      </a:r>
                      <a:endParaRPr lang="zh-CN" sz="1400" b="1"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8DB4E2"/>
                    </a:solidFill>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370840">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NO.</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城市</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公司</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生产线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1</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嘉兴</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吉祥</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2mm双涂双烤线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2</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河北</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燕赵蓝天</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3mm双涂双烤线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en-US" altLang="zh-CN" sz="1200" b="0" dirty="0">
                          <a:solidFill>
                            <a:schemeClr val="tx1"/>
                          </a:solidFill>
                          <a:latin typeface="方正屏显雅宋简体" panose="02010600010101010101" charset="-122"/>
                          <a:ea typeface="方正屏显雅宋简体" panose="02010600010101010101" charset="-122"/>
                        </a:rPr>
                        <a:t>3</a:t>
                      </a:r>
                      <a:endParaRPr lang="en-US" alt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苏州</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优缘</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en-US" altLang="zh-CN" sz="1200" b="0" dirty="0">
                          <a:solidFill>
                            <a:schemeClr val="tx1"/>
                          </a:solidFill>
                          <a:latin typeface="方正屏显雅宋简体" panose="02010600010101010101" charset="-122"/>
                          <a:ea typeface="方正屏显雅宋简体" panose="02010600010101010101" charset="-122"/>
                        </a:rPr>
                        <a:t>1.5mm </a:t>
                      </a:r>
                      <a:r>
                        <a:rPr lang="zh-CN" altLang="en-US" sz="1200" b="0" dirty="0">
                          <a:solidFill>
                            <a:schemeClr val="tx1"/>
                          </a:solidFill>
                          <a:latin typeface="方正屏显雅宋简体" panose="02010600010101010101" charset="-122"/>
                          <a:ea typeface="方正屏显雅宋简体" panose="02010600010101010101" charset="-122"/>
                        </a:rPr>
                        <a:t>涂装线</a:t>
                      </a:r>
                      <a:endParaRPr lang="zh-CN" altLang="en-US"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3</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江阴</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海达</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双涂双烤线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4</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江阴</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标榜</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单涂线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5</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浙江</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德钜</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六涂五烤线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6</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山东</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海天</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双涂双烤线、三色印花线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7</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贵州</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贵铝</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双涂双烤线</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28295">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8</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上海</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rPr>
                        <a:t>华源</a:t>
                      </a:r>
                      <a:endParaRPr lang="zh-CN" sz="1200" b="0" dirty="0">
                        <a:solidFill>
                          <a:schemeClr val="tx1"/>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algn="ctr">
                        <a:spcBef>
                          <a:spcPts val="0"/>
                        </a:spcBef>
                        <a:buClrTx/>
                        <a:buSzTx/>
                        <a:buFontTx/>
                        <a:buNone/>
                      </a:pPr>
                      <a:r>
                        <a:rPr lang="zh-CN" sz="1200" b="0" dirty="0">
                          <a:solidFill>
                            <a:schemeClr val="tx1"/>
                          </a:solidFill>
                          <a:latin typeface="方正屏显雅宋简体" panose="02010600010101010101" charset="-122"/>
                          <a:ea typeface="方正屏显雅宋简体" panose="02010600010101010101" charset="-122"/>
                          <a:sym typeface="+mn-ea"/>
                        </a:rPr>
                        <a:t>单涂线</a:t>
                      </a:r>
                      <a:endParaRPr lang="zh-CN" sz="1200" b="0" dirty="0">
                        <a:solidFill>
                          <a:schemeClr val="tx1"/>
                        </a:solidFill>
                        <a:latin typeface="方正屏显雅宋简体" panose="02010600010101010101" charset="-122"/>
                        <a:ea typeface="方正屏显雅宋简体" panose="02010600010101010101" charset="-122"/>
                        <a:sym typeface="+mn-ea"/>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sz="1400" b="1" dirty="0">
                  <a:latin typeface="方正屏显雅宋简体" panose="02010600010101010101" charset="-122"/>
                  <a:ea typeface="方正屏显雅宋简体" panose="02010600010101010101" charset="-122"/>
                  <a:sym typeface="+mn-ea"/>
                </a:rPr>
                <a:t>我司近几年主要涂装线项目</a:t>
              </a:r>
              <a:endParaRPr lang="zh-CN"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graphicFrame>
        <p:nvGraphicFramePr>
          <p:cNvPr id="13" name="表格 12"/>
          <p:cNvGraphicFramePr/>
          <p:nvPr/>
        </p:nvGraphicFramePr>
        <p:xfrm>
          <a:off x="736600" y="757555"/>
          <a:ext cx="7524750" cy="4051300"/>
        </p:xfrm>
        <a:graphic>
          <a:graphicData uri="http://schemas.openxmlformats.org/drawingml/2006/table">
            <a:tbl>
              <a:tblPr firstRow="1" bandRow="1">
                <a:tableStyleId>{5C22544A-7EE6-4342-B048-85BDC9FD1C3A}</a:tableStyleId>
              </a:tblPr>
              <a:tblGrid>
                <a:gridCol w="452755"/>
                <a:gridCol w="1302385"/>
                <a:gridCol w="1266825"/>
                <a:gridCol w="4502785"/>
              </a:tblGrid>
              <a:tr h="351790">
                <a:tc gridSpan="4">
                  <a:txBody>
                    <a:bodyPr/>
                    <a:p>
                      <a:pPr indent="0" algn="ctr">
                        <a:buNone/>
                      </a:pPr>
                      <a:r>
                        <a:rPr lang="en-US" sz="1400" b="1">
                          <a:solidFill>
                            <a:srgbClr val="000000"/>
                          </a:solidFill>
                          <a:latin typeface="方正屏显雅宋简体" panose="02010600010101010101" charset="-122"/>
                          <a:ea typeface="方正屏显雅宋简体" panose="02010600010101010101" charset="-122"/>
                          <a:cs typeface="方正屏显雅宋简体" panose="02010600010101010101" charset="-122"/>
                        </a:rPr>
                        <a:t>OVERSEAS  </a:t>
                      </a:r>
                      <a:r>
                        <a:rPr lang="zh-CN" altLang="en-US" sz="1400" b="1">
                          <a:solidFill>
                            <a:srgbClr val="000000"/>
                          </a:solidFill>
                          <a:latin typeface="方正屏显雅宋简体" panose="02010600010101010101" charset="-122"/>
                          <a:ea typeface="方正屏显雅宋简体" panose="02010600010101010101" charset="-122"/>
                          <a:cs typeface="方正屏显雅宋简体" panose="02010600010101010101" charset="-122"/>
                        </a:rPr>
                        <a:t>国外</a:t>
                      </a:r>
                      <a:endParaRPr lang="zh-CN" altLang="en-US" sz="1400" b="1">
                        <a:solidFill>
                          <a:srgbClr val="000000"/>
                        </a:solidFill>
                        <a:latin typeface="方正屏显雅宋简体" panose="02010600010101010101" charset="-122"/>
                        <a:ea typeface="方正屏显雅宋简体" panose="02010600010101010101" charset="-122"/>
                        <a:cs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8DB4E2"/>
                    </a:solidFill>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295910">
                <a:tc>
                  <a:txBody>
                    <a:bodyPr/>
                    <a:p>
                      <a:pPr indent="0" algn="ctr">
                        <a:buNone/>
                      </a:pPr>
                      <a:r>
                        <a:rPr lang="en-US" sz="1100" b="1">
                          <a:solidFill>
                            <a:srgbClr val="000000"/>
                          </a:solidFill>
                          <a:latin typeface="方正屏显雅宋简体" panose="02010600010101010101" charset="-122"/>
                          <a:ea typeface="方正屏显雅宋简体" panose="02010600010101010101" charset="-122"/>
                        </a:rPr>
                        <a:t>NO.</a:t>
                      </a:r>
                      <a:endParaRPr lang="en-US" altLang="en-US" sz="1100" b="1">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1">
                          <a:solidFill>
                            <a:srgbClr val="000000"/>
                          </a:solidFill>
                          <a:latin typeface="方正屏显雅宋简体" panose="02010600010101010101" charset="-122"/>
                          <a:ea typeface="方正屏显雅宋简体" panose="02010600010101010101" charset="-122"/>
                        </a:rPr>
                        <a:t>COUNTRY</a:t>
                      </a:r>
                      <a:endParaRPr lang="en-US" altLang="en-US" sz="1100" b="1">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1">
                          <a:solidFill>
                            <a:srgbClr val="000000"/>
                          </a:solidFill>
                          <a:latin typeface="方正屏显雅宋简体" panose="02010600010101010101" charset="-122"/>
                          <a:ea typeface="方正屏显雅宋简体" panose="02010600010101010101" charset="-122"/>
                        </a:rPr>
                        <a:t>COMPANY</a:t>
                      </a:r>
                      <a:endParaRPr lang="en-US" altLang="en-US" sz="1100" b="1">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1">
                          <a:solidFill>
                            <a:srgbClr val="000000"/>
                          </a:solidFill>
                          <a:latin typeface="方正屏显雅宋简体" panose="02010600010101010101" charset="-122"/>
                          <a:ea typeface="方正屏显雅宋简体" panose="02010600010101010101" charset="-122"/>
                        </a:rPr>
                        <a:t>EQUIPMENT DETAIL</a:t>
                      </a:r>
                      <a:endParaRPr lang="en-US" altLang="en-US" sz="1100" b="1">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1</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Thailand</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 face-coating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2</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Russia</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3</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Iran</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 face coating and multi-baking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4</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India</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2 Single-coating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5</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Vietnam</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Single face-coating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6</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altLang="en-US" sz="1100" b="0">
                          <a:solidFill>
                            <a:srgbClr val="000000"/>
                          </a:solidFill>
                          <a:latin typeface="方正屏显雅宋简体" panose="02010600010101010101" charset="-122"/>
                          <a:ea typeface="方正屏显雅宋简体" panose="02010600010101010101" charset="-122"/>
                        </a:rPr>
                        <a:t>UAE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 face-coating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7</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altLang="en-US" sz="1100" b="0">
                          <a:solidFill>
                            <a:srgbClr val="000000"/>
                          </a:solidFill>
                          <a:latin typeface="方正屏显雅宋简体" panose="02010600010101010101" charset="-122"/>
                          <a:ea typeface="方正屏显雅宋简体" panose="02010600010101010101" charset="-122"/>
                        </a:rPr>
                        <a:t>UAE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Alucobond Single-coating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8</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Saudi Arabia</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 face-coating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95910">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9</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a:solidFill>
                            <a:srgbClr val="000000"/>
                          </a:solidFill>
                          <a:latin typeface="方正屏显雅宋简体" panose="02010600010101010101" charset="-122"/>
                          <a:ea typeface="方正屏显雅宋简体" panose="02010600010101010101" charset="-122"/>
                          <a:sym typeface="+mn-ea"/>
                        </a:rPr>
                        <a:t>Russia</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Double face-coating and pretreatment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cap="flat" cmpd="sng">
                      <a:solidFill>
                        <a:schemeClr val="tx1"/>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sz="1100">
                          <a:solidFill>
                            <a:srgbClr val="000000"/>
                          </a:solidFill>
                          <a:latin typeface="方正屏显雅宋简体" panose="02010600010101010101" charset="-122"/>
                          <a:ea typeface="方正屏显雅宋简体" panose="02010600010101010101" charset="-122"/>
                          <a:sym typeface="+mn-ea"/>
                        </a:rPr>
                        <a:t>10</a:t>
                      </a:r>
                      <a:endParaRPr lang="en-US" altLang="en-US" sz="1100" b="0">
                        <a:solidFill>
                          <a:srgbClr val="000000"/>
                        </a:solidFill>
                        <a:latin typeface="方正屏显雅宋简体" panose="02010600010101010101" charset="-122"/>
                        <a:ea typeface="方正屏显雅宋简体" panose="02010600010101010101" charset="-122"/>
                        <a:sym typeface="+mn-ea"/>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altLang="en-US" sz="1100" b="0">
                          <a:solidFill>
                            <a:srgbClr val="000000"/>
                          </a:solidFill>
                          <a:latin typeface="方正屏显雅宋简体" panose="02010600010101010101" charset="-122"/>
                          <a:ea typeface="方正屏显雅宋简体" panose="02010600010101010101" charset="-122"/>
                        </a:rPr>
                        <a:t>UAE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a:solidFill>
                            <a:srgbClr val="000000"/>
                          </a:solidFill>
                          <a:latin typeface="方正屏显雅宋简体" panose="02010600010101010101" charset="-122"/>
                          <a:ea typeface="方正屏显雅宋简体" panose="02010600010101010101" charset="-122"/>
                          <a:sym typeface="+mn-ea"/>
                        </a:rPr>
                        <a:t>Double face-coating and pretreatment production line</a:t>
                      </a:r>
                      <a:endParaRPr lang="en-US" altLang="en-US" sz="1100" b="0">
                        <a:solidFill>
                          <a:srgbClr val="000000"/>
                        </a:solidFill>
                        <a:latin typeface="方正屏显雅宋简体" panose="02010600010101010101" charset="-122"/>
                        <a:ea typeface="方正屏显雅宋简体" panose="02010600010101010101" charset="-122"/>
                        <a:sym typeface="+mn-ea"/>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95910">
                <a:tc>
                  <a:txBody>
                    <a:bodyPr/>
                    <a:p>
                      <a:pPr indent="0" algn="ctr">
                        <a:buNone/>
                      </a:pPr>
                      <a:r>
                        <a:rPr lang="en-US" altLang="en-US" sz="1100" b="0">
                          <a:solidFill>
                            <a:srgbClr val="000000"/>
                          </a:solidFill>
                          <a:latin typeface="方正屏显雅宋简体" panose="02010600010101010101" charset="-122"/>
                          <a:ea typeface="方正屏显雅宋简体" panose="02010600010101010101" charset="-122"/>
                        </a:rPr>
                        <a:t>11</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Russia</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a:p>
                      <a:pPr indent="0" algn="ctr">
                        <a:buNone/>
                      </a:pPr>
                      <a:r>
                        <a:rPr lang="en-US" sz="1100" b="0">
                          <a:solidFill>
                            <a:srgbClr val="000000"/>
                          </a:solidFill>
                          <a:latin typeface="方正屏显雅宋简体" panose="02010600010101010101" charset="-122"/>
                          <a:ea typeface="方正屏显雅宋简体" panose="02010600010101010101" charset="-122"/>
                        </a:rPr>
                        <a:t>single-coating production line</a:t>
                      </a:r>
                      <a:endParaRPr lang="en-US" altLang="en-US" sz="1100" b="0">
                        <a:solidFill>
                          <a:srgbClr val="000000"/>
                        </a:solidFill>
                        <a:latin typeface="方正屏显雅宋简体" panose="02010600010101010101" charset="-122"/>
                        <a:ea typeface="方正屏显雅宋简体" panose="02010600010101010101" charset="-122"/>
                      </a:endParaRPr>
                    </a:p>
                  </a:txBody>
                  <a:tcPr marL="12700" marR="12700" marT="12700" vert="horz"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河北衡水</a:t>
              </a:r>
              <a:r>
                <a:rPr lang="en-US" altLang="zh-CN" sz="1400" b="1" dirty="0">
                  <a:latin typeface="方正屏显雅宋简体" panose="02010600010101010101" charset="-122"/>
                  <a:ea typeface="方正屏显雅宋简体" panose="02010600010101010101" charset="-122"/>
                  <a:sym typeface="+mn-ea"/>
                </a:rPr>
                <a:t>-3mm</a:t>
              </a:r>
              <a:r>
                <a:rPr lang="zh-CN" altLang="en-US" sz="1400" b="1" dirty="0">
                  <a:latin typeface="方正屏显雅宋简体" panose="02010600010101010101" charset="-122"/>
                  <a:ea typeface="方正屏显雅宋简体" panose="02010600010101010101" charset="-122"/>
                  <a:sym typeface="+mn-ea"/>
                </a:rPr>
                <a:t>双涂双烤线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8" name="图片 7" descr="IMG_20191212_171419"/>
          <p:cNvPicPr>
            <a:picLocks noChangeAspect="1"/>
          </p:cNvPicPr>
          <p:nvPr/>
        </p:nvPicPr>
        <p:blipFill>
          <a:blip r:embed="rId1"/>
          <a:stretch>
            <a:fillRect/>
          </a:stretch>
        </p:blipFill>
        <p:spPr>
          <a:xfrm>
            <a:off x="1292225" y="565150"/>
            <a:ext cx="5760439" cy="4320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河北燕赵蓝天</a:t>
              </a:r>
              <a:r>
                <a:rPr lang="en-US" altLang="zh-CN" sz="1400" b="1" dirty="0">
                  <a:latin typeface="方正屏显雅宋简体" panose="02010600010101010101" charset="-122"/>
                  <a:ea typeface="方正屏显雅宋简体" panose="02010600010101010101" charset="-122"/>
                  <a:sym typeface="+mn-ea"/>
                </a:rPr>
                <a:t>-3mm</a:t>
              </a:r>
              <a:r>
                <a:rPr lang="zh-CN" altLang="en-US" sz="1400" b="1" dirty="0">
                  <a:latin typeface="方正屏显雅宋简体" panose="02010600010101010101" charset="-122"/>
                  <a:ea typeface="方正屏显雅宋简体" panose="02010600010101010101" charset="-122"/>
                  <a:sym typeface="+mn-ea"/>
                </a:rPr>
                <a:t>双涂双烤线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1" descr="IMG_20191212_171018"/>
          <p:cNvPicPr>
            <a:picLocks noChangeAspect="1"/>
          </p:cNvPicPr>
          <p:nvPr/>
        </p:nvPicPr>
        <p:blipFill>
          <a:blip r:embed="rId1"/>
          <a:stretch>
            <a:fillRect/>
          </a:stretch>
        </p:blipFill>
        <p:spPr>
          <a:xfrm>
            <a:off x="1498600" y="542290"/>
            <a:ext cx="5760711" cy="4320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河北燕赵蓝天</a:t>
              </a:r>
              <a:r>
                <a:rPr lang="en-US" altLang="zh-CN" sz="1400" b="1" dirty="0">
                  <a:latin typeface="方正屏显雅宋简体" panose="02010600010101010101" charset="-122"/>
                  <a:ea typeface="方正屏显雅宋简体" panose="02010600010101010101" charset="-122"/>
                  <a:sym typeface="+mn-ea"/>
                </a:rPr>
                <a:t>-3mm</a:t>
              </a:r>
              <a:r>
                <a:rPr lang="zh-CN" altLang="en-US" sz="1400" b="1" dirty="0">
                  <a:latin typeface="方正屏显雅宋简体" panose="02010600010101010101" charset="-122"/>
                  <a:ea typeface="方正屏显雅宋简体" panose="02010600010101010101" charset="-122"/>
                  <a:sym typeface="+mn-ea"/>
                </a:rPr>
                <a:t>双涂双烤线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7" name="图片 6" descr="IMG_20191212_171947"/>
          <p:cNvPicPr>
            <a:picLocks noChangeAspect="1"/>
          </p:cNvPicPr>
          <p:nvPr/>
        </p:nvPicPr>
        <p:blipFill>
          <a:blip r:embed="rId1"/>
          <a:stretch>
            <a:fillRect/>
          </a:stretch>
        </p:blipFill>
        <p:spPr>
          <a:xfrm>
            <a:off x="1229995" y="570865"/>
            <a:ext cx="6400000" cy="4320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苏州太仓</a:t>
              </a:r>
              <a:r>
                <a:rPr lang="en-US" altLang="zh-CN" sz="1400" b="1" dirty="0">
                  <a:latin typeface="方正屏显雅宋简体" panose="02010600010101010101" charset="-122"/>
                  <a:ea typeface="方正屏显雅宋简体" panose="02010600010101010101" charset="-122"/>
                  <a:sym typeface="+mn-ea"/>
                </a:rPr>
                <a:t>-1.5mm</a:t>
              </a:r>
              <a:r>
                <a:rPr lang="zh-CN" altLang="en-US" sz="1400" b="1" dirty="0">
                  <a:latin typeface="方正屏显雅宋简体" panose="02010600010101010101" charset="-122"/>
                  <a:ea typeface="方正屏显雅宋简体" panose="02010600010101010101" charset="-122"/>
                  <a:sym typeface="+mn-ea"/>
                </a:rPr>
                <a:t>涂装线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1" descr="微信图片_20240202125544"/>
          <p:cNvPicPr>
            <a:picLocks noChangeAspect="1"/>
          </p:cNvPicPr>
          <p:nvPr/>
        </p:nvPicPr>
        <p:blipFill>
          <a:blip r:embed="rId1"/>
          <a:stretch>
            <a:fillRect/>
          </a:stretch>
        </p:blipFill>
        <p:spPr>
          <a:xfrm>
            <a:off x="655320" y="814070"/>
            <a:ext cx="4023360" cy="2268855"/>
          </a:xfrm>
          <a:prstGeom prst="rect">
            <a:avLst/>
          </a:prstGeom>
        </p:spPr>
      </p:pic>
      <p:pic>
        <p:nvPicPr>
          <p:cNvPr id="8" name="图片 7" descr="微信图片_20240202130247"/>
          <p:cNvPicPr>
            <a:picLocks noChangeAspect="1"/>
          </p:cNvPicPr>
          <p:nvPr/>
        </p:nvPicPr>
        <p:blipFill>
          <a:blip r:embed="rId2"/>
          <a:stretch>
            <a:fillRect/>
          </a:stretch>
        </p:blipFill>
        <p:spPr>
          <a:xfrm>
            <a:off x="4730750" y="2411730"/>
            <a:ext cx="4085590" cy="229933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山东</a:t>
              </a:r>
              <a:r>
                <a:rPr lang="en-US" altLang="zh-CN" sz="1400" b="1" dirty="0">
                  <a:latin typeface="方正屏显雅宋简体" panose="02010600010101010101" charset="-122"/>
                  <a:ea typeface="方正屏显雅宋简体" panose="02010600010101010101" charset="-122"/>
                  <a:sym typeface="+mn-ea"/>
                </a:rPr>
                <a:t>-1mm</a:t>
              </a:r>
              <a:r>
                <a:rPr lang="zh-CN" altLang="en-US" sz="1400" b="1" dirty="0">
                  <a:latin typeface="方正屏显雅宋简体" panose="02010600010101010101" charset="-122"/>
                  <a:ea typeface="方正屏显雅宋简体" panose="02010600010101010101" charset="-122"/>
                  <a:sym typeface="+mn-ea"/>
                </a:rPr>
                <a:t>涂装线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7" name="图片 6" descr="china-double coating line 1"/>
          <p:cNvPicPr>
            <a:picLocks noChangeAspect="1"/>
          </p:cNvPicPr>
          <p:nvPr/>
        </p:nvPicPr>
        <p:blipFill>
          <a:blip r:embed="rId1"/>
          <a:srcRect t="19976" b="9951"/>
          <a:stretch>
            <a:fillRect/>
          </a:stretch>
        </p:blipFill>
        <p:spPr>
          <a:xfrm>
            <a:off x="974090" y="798830"/>
            <a:ext cx="6922770" cy="36379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山东</a:t>
              </a:r>
              <a:r>
                <a:rPr lang="en-US" altLang="zh-CN" sz="1400" b="1" dirty="0">
                  <a:latin typeface="方正屏显雅宋简体" panose="02010600010101010101" charset="-122"/>
                  <a:ea typeface="方正屏显雅宋简体" panose="02010600010101010101" charset="-122"/>
                  <a:sym typeface="+mn-ea"/>
                </a:rPr>
                <a:t>-1mm</a:t>
              </a:r>
              <a:r>
                <a:rPr lang="zh-CN" altLang="en-US" sz="1400" b="1" dirty="0">
                  <a:latin typeface="方正屏显雅宋简体" panose="02010600010101010101" charset="-122"/>
                  <a:ea typeface="方正屏显雅宋简体" panose="02010600010101010101" charset="-122"/>
                  <a:sym typeface="+mn-ea"/>
                </a:rPr>
                <a:t>涂装线</a:t>
              </a:r>
              <a:r>
                <a:rPr lang="en-US" altLang="zh-CN" sz="1400" b="1" dirty="0">
                  <a:latin typeface="方正屏显雅宋简体" panose="02010600010101010101" charset="-122"/>
                  <a:ea typeface="方正屏显雅宋简体" panose="02010600010101010101" charset="-122"/>
                  <a:sym typeface="+mn-ea"/>
                </a:rPr>
                <a:t>/</a:t>
              </a:r>
              <a:r>
                <a:rPr lang="zh-CN" altLang="en-US" sz="1400" b="1" dirty="0">
                  <a:latin typeface="方正屏显雅宋简体" panose="02010600010101010101" charset="-122"/>
                  <a:ea typeface="方正屏显雅宋简体" panose="02010600010101010101" charset="-122"/>
                  <a:sym typeface="+mn-ea"/>
                </a:rPr>
                <a:t>印花线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1" descr="1ce1211434b0e94aaa636d708416335"/>
          <p:cNvPicPr>
            <a:picLocks noChangeAspect="1"/>
          </p:cNvPicPr>
          <p:nvPr/>
        </p:nvPicPr>
        <p:blipFill>
          <a:blip r:embed="rId1"/>
          <a:srcRect b="22778"/>
          <a:stretch>
            <a:fillRect/>
          </a:stretch>
        </p:blipFill>
        <p:spPr>
          <a:xfrm>
            <a:off x="1123950" y="560705"/>
            <a:ext cx="7047865" cy="40824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迪拜</a:t>
              </a:r>
              <a:r>
                <a:rPr lang="en-US" altLang="zh-CN" sz="1400" b="1" dirty="0">
                  <a:latin typeface="方正屏显雅宋简体" panose="02010600010101010101" charset="-122"/>
                  <a:ea typeface="方正屏显雅宋简体" panose="02010600010101010101" charset="-122"/>
                  <a:sym typeface="+mn-ea"/>
                </a:rPr>
                <a:t>-</a:t>
              </a:r>
              <a:r>
                <a:rPr lang="zh-CN" altLang="en-US" sz="1400" b="1" dirty="0">
                  <a:latin typeface="方正屏显雅宋简体" panose="02010600010101010101" charset="-122"/>
                  <a:ea typeface="方正屏显雅宋简体" panose="02010600010101010101" charset="-122"/>
                  <a:sym typeface="+mn-ea"/>
                </a:rPr>
                <a:t>涂装线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7" name="图片 6" descr="IMG_20190630_113955"/>
          <p:cNvPicPr>
            <a:picLocks noChangeAspect="1"/>
          </p:cNvPicPr>
          <p:nvPr/>
        </p:nvPicPr>
        <p:blipFill>
          <a:blip r:embed="rId1"/>
          <a:srcRect b="17170"/>
          <a:stretch>
            <a:fillRect/>
          </a:stretch>
        </p:blipFill>
        <p:spPr>
          <a:xfrm>
            <a:off x="395605" y="830580"/>
            <a:ext cx="5605780" cy="3482975"/>
          </a:xfrm>
          <a:prstGeom prst="rect">
            <a:avLst/>
          </a:prstGeom>
        </p:spPr>
      </p:pic>
      <p:pic>
        <p:nvPicPr>
          <p:cNvPr id="8" name="图片 7" descr="Dubai double coating line3"/>
          <p:cNvPicPr>
            <a:picLocks noChangeAspect="1"/>
          </p:cNvPicPr>
          <p:nvPr/>
        </p:nvPicPr>
        <p:blipFill>
          <a:blip r:embed="rId2"/>
          <a:stretch>
            <a:fillRect/>
          </a:stretch>
        </p:blipFill>
        <p:spPr>
          <a:xfrm>
            <a:off x="6195695" y="830580"/>
            <a:ext cx="2611755" cy="34829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迪拜</a:t>
              </a:r>
              <a:r>
                <a:rPr lang="en-US" altLang="zh-CN" sz="1400" b="1" dirty="0">
                  <a:latin typeface="方正屏显雅宋简体" panose="02010600010101010101" charset="-122"/>
                  <a:ea typeface="方正屏显雅宋简体" panose="02010600010101010101" charset="-122"/>
                  <a:sym typeface="+mn-ea"/>
                </a:rPr>
                <a:t>-</a:t>
              </a:r>
              <a:r>
                <a:rPr lang="zh-CN" altLang="en-US" sz="1400" b="1" dirty="0">
                  <a:latin typeface="方正屏显雅宋简体" panose="02010600010101010101" charset="-122"/>
                  <a:ea typeface="方正屏显雅宋简体" panose="02010600010101010101" charset="-122"/>
                  <a:sym typeface="+mn-ea"/>
                </a:rPr>
                <a:t>涂装线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1" descr="CCL-2"/>
          <p:cNvPicPr>
            <a:picLocks noChangeAspect="1"/>
          </p:cNvPicPr>
          <p:nvPr/>
        </p:nvPicPr>
        <p:blipFill>
          <a:blip r:embed="rId1"/>
          <a:stretch>
            <a:fillRect/>
          </a:stretch>
        </p:blipFill>
        <p:spPr>
          <a:xfrm>
            <a:off x="1388745" y="589915"/>
            <a:ext cx="5712460" cy="42843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西班牙</a:t>
              </a:r>
              <a:r>
                <a:rPr lang="en-US" altLang="zh-CN" sz="1400" b="1" dirty="0">
                  <a:latin typeface="方正屏显雅宋简体" panose="02010600010101010101" charset="-122"/>
                  <a:ea typeface="方正屏显雅宋简体" panose="02010600010101010101" charset="-122"/>
                  <a:sym typeface="+mn-ea"/>
                </a:rPr>
                <a:t>-</a:t>
              </a:r>
              <a:r>
                <a:rPr lang="zh-CN" altLang="en-US" sz="1400" b="1" dirty="0">
                  <a:latin typeface="方正屏显雅宋简体" panose="02010600010101010101" charset="-122"/>
                  <a:ea typeface="方正屏显雅宋简体" panose="02010600010101010101" charset="-122"/>
                  <a:sym typeface="+mn-ea"/>
                </a:rPr>
                <a:t>高速清洗线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7" name="图片 6" descr="63c7890a231cb267bd78541c462ddcd"/>
          <p:cNvPicPr>
            <a:picLocks noChangeAspect="1"/>
          </p:cNvPicPr>
          <p:nvPr/>
        </p:nvPicPr>
        <p:blipFill>
          <a:blip r:embed="rId1"/>
          <a:stretch>
            <a:fillRect/>
          </a:stretch>
        </p:blipFill>
        <p:spPr>
          <a:xfrm>
            <a:off x="518160" y="875030"/>
            <a:ext cx="2767965" cy="3691255"/>
          </a:xfrm>
          <a:prstGeom prst="rect">
            <a:avLst/>
          </a:prstGeom>
        </p:spPr>
      </p:pic>
      <p:pic>
        <p:nvPicPr>
          <p:cNvPr id="8" name="图片 7"/>
          <p:cNvPicPr>
            <a:picLocks noChangeAspect="1"/>
          </p:cNvPicPr>
          <p:nvPr/>
        </p:nvPicPr>
        <p:blipFill>
          <a:blip r:embed="rId2"/>
          <a:stretch>
            <a:fillRect/>
          </a:stretch>
        </p:blipFill>
        <p:spPr>
          <a:xfrm>
            <a:off x="3492500" y="875030"/>
            <a:ext cx="2602865" cy="3690620"/>
          </a:xfrm>
          <a:prstGeom prst="rect">
            <a:avLst/>
          </a:prstGeom>
        </p:spPr>
      </p:pic>
      <p:pic>
        <p:nvPicPr>
          <p:cNvPr id="9" name="图片 8" descr="0276a75e19a51fb2c4aff5f13f3f979"/>
          <p:cNvPicPr>
            <a:picLocks noChangeAspect="1"/>
          </p:cNvPicPr>
          <p:nvPr/>
        </p:nvPicPr>
        <p:blipFill>
          <a:blip r:embed="rId3"/>
          <a:srcRect r="14341"/>
          <a:stretch>
            <a:fillRect/>
          </a:stretch>
        </p:blipFill>
        <p:spPr>
          <a:xfrm>
            <a:off x="6250940" y="875030"/>
            <a:ext cx="2370455" cy="36906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nvGrpSpPr>
          <p:cNvPr id="3" name="组合 2"/>
          <p:cNvGrpSpPr/>
          <p:nvPr/>
        </p:nvGrpSpPr>
        <p:grpSpPr>
          <a:xfrm>
            <a:off x="0" y="155990"/>
            <a:ext cx="4424680" cy="313690"/>
            <a:chOff x="0" y="236200"/>
            <a:chExt cx="4424680" cy="313690"/>
          </a:xfrm>
        </p:grpSpPr>
        <p:cxnSp>
          <p:nvCxnSpPr>
            <p:cNvPr id="4" name="直接连接符 3"/>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1229995" y="243185"/>
              <a:ext cx="3194685" cy="306705"/>
            </a:xfrm>
            <a:prstGeom prst="rect">
              <a:avLst/>
            </a:prstGeom>
          </p:spPr>
          <p:txBody>
            <a:bodyPr wrap="square">
              <a:spAutoFit/>
            </a:bodyPr>
            <a:p>
              <a:pPr algn="l">
                <a:lnSpc>
                  <a:spcPct val="100000"/>
                </a:lnSpc>
                <a:spcBef>
                  <a:spcPts val="0"/>
                </a:spcBef>
                <a:buClrTx/>
                <a:buSzTx/>
                <a:buFontTx/>
                <a:buNone/>
              </a:pPr>
              <a:r>
                <a:rPr lang="zh-CN" altLang="en-US" sz="1400" b="1" dirty="0">
                  <a:latin typeface="方正屏显雅宋简体" panose="02010600010101010101" charset="-122"/>
                  <a:ea typeface="方正屏显雅宋简体" panose="02010600010101010101" charset="-122"/>
                  <a:sym typeface="+mn-ea"/>
                </a:rPr>
                <a:t>俄罗斯</a:t>
              </a:r>
              <a:r>
                <a:rPr lang="en-US" altLang="zh-CN" sz="1400" b="1" dirty="0">
                  <a:latin typeface="方正屏显雅宋简体" panose="02010600010101010101" charset="-122"/>
                  <a:ea typeface="方正屏显雅宋简体" panose="02010600010101010101" charset="-122"/>
                  <a:sym typeface="+mn-ea"/>
                </a:rPr>
                <a:t>-</a:t>
              </a:r>
              <a:r>
                <a:rPr lang="zh-CN" altLang="en-US" sz="1400" b="1" dirty="0">
                  <a:latin typeface="方正屏显雅宋简体" panose="02010600010101010101" charset="-122"/>
                  <a:ea typeface="方正屏显雅宋简体" panose="02010600010101010101" charset="-122"/>
                  <a:sym typeface="+mn-ea"/>
                </a:rPr>
                <a:t>双涂双烤线</a:t>
              </a:r>
              <a:endParaRPr lang="zh-CN" altLang="en-US" sz="1400" b="1" dirty="0">
                <a:latin typeface="方正屏显雅宋简体" panose="02010600010101010101" charset="-122"/>
                <a:ea typeface="方正屏显雅宋简体" panose="02010600010101010101" charset="-122"/>
                <a:sym typeface="+mn-ea"/>
              </a:endParaRPr>
            </a:p>
          </p:txBody>
        </p:sp>
        <p:sp>
          <p:nvSpPr>
            <p:cNvPr id="6" name="矩形 5"/>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400"/>
            </a:p>
          </p:txBody>
        </p:sp>
      </p:grpSp>
      <p:pic>
        <p:nvPicPr>
          <p:cNvPr id="2" name="图片 1" descr="629140987975306554"/>
          <p:cNvPicPr>
            <a:picLocks noChangeAspect="1"/>
          </p:cNvPicPr>
          <p:nvPr/>
        </p:nvPicPr>
        <p:blipFill>
          <a:blip r:embed="rId1"/>
          <a:stretch>
            <a:fillRect/>
          </a:stretch>
        </p:blipFill>
        <p:spPr>
          <a:xfrm>
            <a:off x="575945" y="774065"/>
            <a:ext cx="5216525" cy="3912235"/>
          </a:xfrm>
          <a:prstGeom prst="rect">
            <a:avLst/>
          </a:prstGeom>
        </p:spPr>
      </p:pic>
      <p:pic>
        <p:nvPicPr>
          <p:cNvPr id="7" name="图片 6" descr="751709417591414846"/>
          <p:cNvPicPr>
            <a:picLocks noChangeAspect="1"/>
          </p:cNvPicPr>
          <p:nvPr/>
        </p:nvPicPr>
        <p:blipFill>
          <a:blip r:embed="rId2"/>
          <a:stretch>
            <a:fillRect/>
          </a:stretch>
        </p:blipFill>
        <p:spPr>
          <a:xfrm>
            <a:off x="6031230" y="774065"/>
            <a:ext cx="2503170" cy="1877695"/>
          </a:xfrm>
          <a:prstGeom prst="rect">
            <a:avLst/>
          </a:prstGeom>
        </p:spPr>
      </p:pic>
      <p:pic>
        <p:nvPicPr>
          <p:cNvPr id="8" name="图片 7" descr="361015825809880981"/>
          <p:cNvPicPr>
            <a:picLocks noChangeAspect="1"/>
          </p:cNvPicPr>
          <p:nvPr/>
        </p:nvPicPr>
        <p:blipFill>
          <a:blip r:embed="rId3"/>
          <a:srcRect t="24222" b="18494"/>
          <a:stretch>
            <a:fillRect/>
          </a:stretch>
        </p:blipFill>
        <p:spPr>
          <a:xfrm>
            <a:off x="6031230" y="2771775"/>
            <a:ext cx="2503170" cy="1911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5990"/>
            <a:ext cx="5545452" cy="306886"/>
            <a:chOff x="0" y="236200"/>
            <a:chExt cx="5545452" cy="306886"/>
          </a:xfrm>
        </p:grpSpPr>
        <p:cxnSp>
          <p:nvCxnSpPr>
            <p:cNvPr id="27" name="直接连接符 26"/>
            <p:cNvCxnSpPr/>
            <p:nvPr/>
          </p:nvCxnSpPr>
          <p:spPr>
            <a:xfrm>
              <a:off x="1160124" y="236200"/>
              <a:ext cx="0" cy="28019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1160142" y="236381"/>
              <a:ext cx="4385310" cy="306705"/>
            </a:xfrm>
            <a:prstGeom prst="rect">
              <a:avLst/>
            </a:prstGeom>
          </p:spPr>
          <p:txBody>
            <a:bodyPr wrap="none">
              <a:spAutoFit/>
            </a:bodyPr>
            <a:lstStyle/>
            <a:p>
              <a:pPr algn="l">
                <a:buClrTx/>
                <a:buSzTx/>
                <a:buFontTx/>
              </a:pPr>
              <a:r>
                <a:rPr lang="zh-CN" sz="1400" b="1" dirty="0">
                  <a:latin typeface="方正屏显雅宋简体" panose="02010600010101010101" charset="-122"/>
                  <a:ea typeface="方正屏显雅宋简体" panose="02010600010101010101" charset="-122"/>
                  <a:cs typeface="方正屏显雅宋简体" panose="02010600010101010101" charset="-122"/>
                </a:rPr>
                <a:t>Jiangsu Xiecheng Intelligent Equipment Co., Ltd.</a:t>
              </a:r>
              <a:endParaRPr lang="zh-CN" sz="1400" b="1" dirty="0">
                <a:latin typeface="方正屏显雅宋简体" panose="02010600010101010101" charset="-122"/>
                <a:ea typeface="方正屏显雅宋简体" panose="02010600010101010101" charset="-122"/>
                <a:cs typeface="方正屏显雅宋简体" panose="02010600010101010101" charset="-122"/>
              </a:endParaRPr>
            </a:p>
          </p:txBody>
        </p:sp>
        <p:sp>
          <p:nvSpPr>
            <p:cNvPr id="18" name="矩形 17"/>
            <p:cNvSpPr/>
            <p:nvPr/>
          </p:nvSpPr>
          <p:spPr>
            <a:xfrm>
              <a:off x="0" y="258199"/>
              <a:ext cx="1090861" cy="258200"/>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grpSp>
      <p:sp>
        <p:nvSpPr>
          <p:cNvPr id="61" name="矩形 60"/>
          <p:cNvSpPr/>
          <p:nvPr/>
        </p:nvSpPr>
        <p:spPr>
          <a:xfrm>
            <a:off x="8910071" y="4920155"/>
            <a:ext cx="233929" cy="235376"/>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91" name="矩形 90"/>
          <p:cNvSpPr/>
          <p:nvPr>
            <p:custDataLst>
              <p:tags r:id="rId1"/>
            </p:custDataLst>
          </p:nvPr>
        </p:nvSpPr>
        <p:spPr>
          <a:xfrm flipV="1">
            <a:off x="4055666" y="3508213"/>
            <a:ext cx="1032668" cy="45719"/>
          </a:xfrm>
          <a:prstGeom prst="rect">
            <a:avLst/>
          </a:prstGeom>
          <a:solidFill>
            <a:srgbClr val="DA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5" name="标题 4"/>
          <p:cNvSpPr>
            <a:spLocks noGrp="1"/>
          </p:cNvSpPr>
          <p:nvPr>
            <p:ph type="ctrTitle"/>
            <p:custDataLst>
              <p:tags r:id="rId2"/>
            </p:custDataLst>
          </p:nvPr>
        </p:nvSpPr>
        <p:spPr>
          <a:xfrm>
            <a:off x="1896110" y="1092518"/>
            <a:ext cx="5335588" cy="1622425"/>
          </a:xfrm>
        </p:spPr>
        <p:txBody>
          <a:bodyPr vert="horz" wrap="square" lIns="101600" tIns="38100" rIns="76200" bIns="38100" numCol="1" anchor="ctr" anchorCtr="0" compatLnSpc="1">
            <a:normAutofit/>
          </a:bodyPr>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9600" b="1" i="0" u="none" strike="noStrike" kern="1200" cap="none" spc="200" normalizeH="0" baseline="0" noProof="1">
                <a:ln>
                  <a:noFill/>
                </a:ln>
                <a:solidFill>
                  <a:schemeClr val="tx1">
                    <a:lumMod val="85000"/>
                    <a:lumOff val="15000"/>
                  </a:schemeClr>
                </a:solidFill>
                <a:effectLst/>
                <a:uLnTx/>
                <a:uFillTx/>
                <a:latin typeface="Arial" panose="020B0604020202020204" pitchFamily="34" charset="0"/>
                <a:ea typeface="微软雅黑" panose="020B0503020204020204" pitchFamily="34" charset="-122"/>
                <a:cs typeface="+mj-cs"/>
              </a:rPr>
              <a:t>Thanks.</a:t>
            </a:r>
            <a:endParaRPr kumimoji="0" lang="en-US" altLang="zh-CN" sz="9600" b="1" i="0" u="none" strike="noStrike" kern="1200" cap="none" spc="200" normalizeH="0" baseline="0" noProof="1">
              <a:ln>
                <a:noFill/>
              </a:ln>
              <a:solidFill>
                <a:schemeClr val="tx1">
                  <a:lumMod val="85000"/>
                  <a:lumOff val="15000"/>
                </a:schemeClr>
              </a:solidFill>
              <a:effectLst/>
              <a:uLnTx/>
              <a:uFillTx/>
              <a:latin typeface="Arial" panose="020B0604020202020204" pitchFamily="34" charset="0"/>
              <a:ea typeface="微软雅黑" panose="020B0503020204020204" pitchFamily="34" charset="-122"/>
              <a:cs typeface="+mj-cs"/>
            </a:endParaRPr>
          </a:p>
        </p:txBody>
      </p:sp>
      <p:sp>
        <p:nvSpPr>
          <p:cNvPr id="3" name="矩形 2"/>
          <p:cNvSpPr/>
          <p:nvPr/>
        </p:nvSpPr>
        <p:spPr>
          <a:xfrm>
            <a:off x="2406650" y="3692525"/>
            <a:ext cx="4455795" cy="306705"/>
          </a:xfrm>
          <a:prstGeom prst="rect">
            <a:avLst/>
          </a:prstGeom>
        </p:spPr>
        <p:txBody>
          <a:bodyPr wrap="square">
            <a:spAutoFit/>
          </a:bodyPr>
          <a:p>
            <a:pPr marL="0" lvl="0" algn="ctr">
              <a:lnSpc>
                <a:spcPct val="100000"/>
              </a:lnSpc>
              <a:buClrTx/>
              <a:buSzTx/>
              <a:buFontTx/>
              <a:buNone/>
            </a:pPr>
            <a:r>
              <a:rPr lang="zh-CN" sz="14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rPr>
              <a:t>Looking forward to your cooperation.</a:t>
            </a:r>
            <a:endParaRPr lang="zh-CN" sz="14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
        <p:nvSpPr>
          <p:cNvPr id="4" name="矩形 3"/>
          <p:cNvSpPr/>
          <p:nvPr/>
        </p:nvSpPr>
        <p:spPr>
          <a:xfrm>
            <a:off x="1389380" y="2800350"/>
            <a:ext cx="5788660" cy="398780"/>
          </a:xfrm>
          <a:prstGeom prst="rect">
            <a:avLst/>
          </a:prstGeom>
        </p:spPr>
        <p:txBody>
          <a:bodyPr wrap="square">
            <a:spAutoFit/>
          </a:bodyPr>
          <a:p>
            <a:pPr marL="0" lvl="0" algn="ctr">
              <a:lnSpc>
                <a:spcPct val="100000"/>
              </a:lnSpc>
              <a:buClrTx/>
              <a:buSzTx/>
              <a:buFontTx/>
              <a:buNone/>
            </a:pPr>
            <a:r>
              <a:rPr lang="en-US" altLang="zh-CN" sz="20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rPr>
              <a:t>View more:   https://www.cjm.com.cn</a:t>
            </a:r>
            <a:endParaRPr lang="en-US" altLang="zh-CN" sz="2000" b="1" dirty="0">
              <a:solidFill>
                <a:schemeClr val="tx1"/>
              </a:solidFill>
              <a:latin typeface="方正屏显雅宋简体" panose="02010600010101010101" charset="-122"/>
              <a:ea typeface="方正屏显雅宋简体" panose="02010600010101010101" charset="-122"/>
              <a:cs typeface="方正屏显雅宋简体" panose="02010600010101010101"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600" advClick="0" advTm="0">
        <p14:gallery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1"/>
                                        </p:tgtEl>
                                        <p:attrNameLst>
                                          <p:attrName>style.visibility</p:attrName>
                                        </p:attrNameLst>
                                      </p:cBhvr>
                                      <p:to>
                                        <p:strVal val="visible"/>
                                      </p:to>
                                    </p:set>
                                    <p:anim calcmode="lin" valueType="num">
                                      <p:cBhvr additive="base">
                                        <p:cTn id="11" dur="500" fill="hold"/>
                                        <p:tgtEl>
                                          <p:spTgt spid="91"/>
                                        </p:tgtEl>
                                        <p:attrNameLst>
                                          <p:attrName>ppt_x</p:attrName>
                                        </p:attrNameLst>
                                      </p:cBhvr>
                                      <p:tavLst>
                                        <p:tav tm="0">
                                          <p:val>
                                            <p:strVal val="#ppt_x"/>
                                          </p:val>
                                        </p:tav>
                                        <p:tav tm="100000">
                                          <p:val>
                                            <p:strVal val="#ppt_x"/>
                                          </p:val>
                                        </p:tav>
                                      </p:tavLst>
                                    </p:anim>
                                    <p:anim calcmode="lin" valueType="num">
                                      <p:cBhvr additive="base">
                                        <p:cTn id="12" dur="500" fill="hold"/>
                                        <p:tgtEl>
                                          <p:spTgt spid="91"/>
                                        </p:tgtEl>
                                        <p:attrNameLst>
                                          <p:attrName>ppt_y</p:attrName>
                                        </p:attrNameLst>
                                      </p:cBhvr>
                                      <p:tavLst>
                                        <p:tav tm="0">
                                          <p:val>
                                            <p:strVal val="1+#ppt_h/2"/>
                                          </p:val>
                                        </p:tav>
                                        <p:tav tm="100000">
                                          <p:val>
                                            <p:strVal val="#ppt_y"/>
                                          </p:val>
                                        </p:tav>
                                      </p:tavLst>
                                    </p:anim>
                                  </p:childTnLst>
                                </p:cTn>
                              </p:par>
                              <p:par>
                                <p:cTn id="13" presetID="0" presetClass="entr" presetSubtype="0" fill="hold" grpId="0" nodeType="withEffect">
                                  <p:stCondLst>
                                    <p:cond delay="0"/>
                                  </p:stCondLst>
                                  <p:iterate type="lt">
                                    <p:tmPct val="10000"/>
                                  </p:iterate>
                                  <p:childTnLst>
                                    <p:set>
                                      <p:cBhvr>
                                        <p:cTn id="14" dur="1" fill="hold">
                                          <p:stCondLst>
                                            <p:cond delay="0"/>
                                          </p:stCondLst>
                                        </p:cTn>
                                        <p:tgtEl>
                                          <p:spTgt spid="5"/>
                                        </p:tgtEl>
                                        <p:attrNameLst>
                                          <p:attrName>style.visibility</p:attrName>
                                        </p:attrNameLst>
                                      </p:cBhvr>
                                      <p:to>
                                        <p:strVal val="visible"/>
                                      </p:to>
                                    </p:set>
                                    <p:animEffect filter="fade">
                                      <p:cBhvr>
                                        <p:cTn id="15" dur="500">
                                          <p:stCondLst>
                                            <p:cond delay="0"/>
                                          </p:stCondLst>
                                        </p:cTn>
                                        <p:tgtEl>
                                          <p:spTgt spid="5"/>
                                        </p:tgtEl>
                                      </p:cBhvr>
                                    </p:animEffect>
                                    <p:animScale>
                                      <p:cBhvr>
                                        <p:cTn id="16" dur="500" fill="hold">
                                          <p:stCondLst>
                                            <p:cond delay="0"/>
                                          </p:stCondLst>
                                        </p:cTn>
                                        <p:tgtEl>
                                          <p:spTgt spid="5"/>
                                        </p:tgtEl>
                                      </p:cBhvr>
                                      <p:from x="150000" y="150000"/>
                                      <p:to x="100000" y="100000"/>
                                    </p:animScale>
                                    <p:anim calcmode="lin" valueType="num">
                                      <p:cBhvr>
                                        <p:cTn id="17" dur="500" fill="hold">
                                          <p:stCondLst>
                                            <p:cond delay="0"/>
                                          </p:stCondLst>
                                        </p:cTn>
                                        <p:tgtEl>
                                          <p:spTgt spid="5"/>
                                        </p:tgtEl>
                                        <p:attrNameLst>
                                          <p:attrName>ppt_x</p:attrName>
                                        </p:attrNameLst>
                                      </p:cBhvr>
                                      <p:tavLst>
                                        <p:tav tm="0">
                                          <p:val>
                                            <p:strVal val="#ppt_x+sin(rand(10))/10"/>
                                          </p:val>
                                        </p:tav>
                                        <p:tav tm="100000">
                                          <p:val>
                                            <p:strVal val="#ppt_x"/>
                                          </p:val>
                                        </p:tav>
                                      </p:tavLst>
                                    </p:anim>
                                    <p:anim calcmode="lin" valueType="num">
                                      <p:cBhvr>
                                        <p:cTn id="18" dur="500" fill="hold">
                                          <p:stCondLst>
                                            <p:cond delay="0"/>
                                          </p:stCondLst>
                                        </p:cTn>
                                        <p:tgtEl>
                                          <p:spTgt spid="5"/>
                                        </p:tgtEl>
                                        <p:attrNameLst>
                                          <p:attrName>ppt_y</p:attrName>
                                        </p:attrNameLst>
                                      </p:cBhvr>
                                      <p:tavLst>
                                        <p:tav tm="0">
                                          <p:val>
                                            <p:strVal val="#ppt_y+sin(rand(10))/10"/>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1+#ppt_w/2"/>
                                          </p:val>
                                        </p:tav>
                                        <p:tav tm="100000">
                                          <p:val>
                                            <p:strVal val="#ppt_x"/>
                                          </p:val>
                                        </p:tav>
                                      </p:tavLst>
                                    </p:anim>
                                    <p:anim calcmode="lin" valueType="num">
                                      <p:cBhvr additive="base">
                                        <p:cTn id="22" dur="500" fill="hold"/>
                                        <p:tgtEl>
                                          <p:spTgt spid="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1+#ppt_w/2"/>
                                          </p:val>
                                        </p:tav>
                                        <p:tav tm="100000">
                                          <p:val>
                                            <p:strVal val="#ppt_x"/>
                                          </p:val>
                                        </p:tav>
                                      </p:tavLst>
                                    </p:anim>
                                    <p:anim calcmode="lin" valueType="num">
                                      <p:cBhvr additive="base">
                                        <p:cTn id="26"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bldLvl="0" animBg="1"/>
      <p:bldP spid="5" grpId="0"/>
      <p:bldP spid="3" grpId="0"/>
      <p:bldP spid="4" grpId="0"/>
    </p:bldLst>
  </p:timing>
</p:sld>
</file>

<file path=ppt/tags/tag1.xml><?xml version="1.0" encoding="utf-8"?>
<p:tagLst xmlns:p="http://schemas.openxmlformats.org/presentationml/2006/main">
  <p:tag name="KSO_WM_TEMPLATE_TOPIC_ID" val="2869567"/>
  <p:tag name="KSO_WM_TEMPLATE_OUTLINE_ID" val="15"/>
  <p:tag name="KSO_WM_TEMPLATE_SCENE_ID" val="1"/>
  <p:tag name="KSO_WM_TEMPLATE_JOB_ID" val="2"/>
  <p:tag name="KSO_WM_TEMPLATE_TOPIC_DEFAULT" val="1"/>
</p:tagLst>
</file>

<file path=ppt/tags/tag2.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3.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4.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5.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6.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7.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8.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9.xml><?xml version="1.0" encoding="utf-8"?>
<p:tagLst xmlns:p="http://schemas.openxmlformats.org/presentationml/2006/main">
  <p:tag name="KSO_WM_DIAGRAM_VIRTUALLY_FRAME" val="{&quot;height&quot;:90.99125984251968,&quot;left&quot;:33.82000000000001,&quot;top&quot;:259.76212598425195,&quot;width&quot;:701.4596456692914}"/>
</p:tagLst>
</file>

<file path=ppt/tags/tag10.xml><?xml version="1.0" encoding="utf-8"?>
<p:tagLst xmlns:p="http://schemas.openxmlformats.org/presentationml/2006/main">
  <p:tag name="KSO_WM_DIAGRAM_VIRTUALLY_FRAME" val="{&quot;height&quot;:324.9796850393701,&quot;left&quot;:214.22555118110236,&quot;top&quot;:41.66677165354331,&quot;width&quot;:291.54999999999995}"/>
</p:tagLst>
</file>

<file path=ppt/tags/tag11.xml><?xml version="1.0" encoding="utf-8"?>
<p:tagLst xmlns:p="http://schemas.openxmlformats.org/presentationml/2006/main">
  <p:tag name="KSO_WM_DIAGRAM_VIRTUALLY_FRAME" val="{&quot;height&quot;:324.9796850393701,&quot;left&quot;:214.22555118110236,&quot;top&quot;:41.66677165354331,&quot;width&quot;:291.54999999999995}"/>
</p:tagLst>
</file>

<file path=ppt/tags/tag12.xml><?xml version="1.0" encoding="utf-8"?>
<p:tagLst xmlns:p="http://schemas.openxmlformats.org/presentationml/2006/main">
  <p:tag name="KSO_WM_DIAGRAM_VIRTUALLY_FRAME" val="{&quot;height&quot;:280.11787401574804,&quot;left&quot;:59.2,&quot;top&quot;:83.73905511811023,&quot;width&quot;:603.45}"/>
</p:tagLst>
</file>

<file path=ppt/tags/tag13.xml><?xml version="1.0" encoding="utf-8"?>
<p:tagLst xmlns:p="http://schemas.openxmlformats.org/presentationml/2006/main">
  <p:tag name="KSO_WM_DIAGRAM_VIRTUALLY_FRAME" val="{&quot;height&quot;:280.11787401574804,&quot;left&quot;:59.2,&quot;top&quot;:83.73905511811023,&quot;width&quot;:603.45}"/>
</p:tagLst>
</file>

<file path=ppt/tags/tag14.xml><?xml version="1.0" encoding="utf-8"?>
<p:tagLst xmlns:p="http://schemas.openxmlformats.org/presentationml/2006/main">
  <p:tag name="KSO_WM_DIAGRAM_VIRTUALLY_FRAME" val="{&quot;height&quot;:280.11787401574804,&quot;left&quot;:59.2,&quot;top&quot;:83.73905511811023,&quot;width&quot;:603.45}"/>
</p:tagLst>
</file>

<file path=ppt/tags/tag15.xml><?xml version="1.0" encoding="utf-8"?>
<p:tagLst xmlns:p="http://schemas.openxmlformats.org/presentationml/2006/main">
  <p:tag name="KSO_WM_DIAGRAM_VIRTUALLY_FRAME" val="{&quot;height&quot;:280.11787401574804,&quot;left&quot;:59.2,&quot;top&quot;:83.73905511811023,&quot;width&quot;:603.45}"/>
</p:tagLst>
</file>

<file path=ppt/tags/tag16.xml><?xml version="1.0" encoding="utf-8"?>
<p:tagLst xmlns:p="http://schemas.openxmlformats.org/presentationml/2006/main">
  <p:tag name="KSO_WM_DIAGRAM_VIRTUALLY_FRAME" val="{&quot;height&quot;:280.11787401574804,&quot;left&quot;:59.2,&quot;top&quot;:83.73905511811023,&quot;width&quot;:603.45}"/>
</p:tagLst>
</file>

<file path=ppt/tags/tag17.xml><?xml version="1.0" encoding="utf-8"?>
<p:tagLst xmlns:p="http://schemas.openxmlformats.org/presentationml/2006/main">
  <p:tag name="KSO_WM_DIAGRAM_VIRTUALLY_FRAME" val="{&quot;height&quot;:280.11787401574804,&quot;left&quot;:59.2,&quot;top&quot;:83.73905511811023,&quot;width&quot;:603.45}"/>
</p:tagLst>
</file>

<file path=ppt/tags/tag18.xml><?xml version="1.0" encoding="utf-8"?>
<p:tagLst xmlns:p="http://schemas.openxmlformats.org/presentationml/2006/main">
  <p:tag name="KSO_WM_DIAGRAM_VIRTUALLY_FRAME" val="{&quot;height&quot;:280.11787401574804,&quot;left&quot;:59.2,&quot;top&quot;:83.73905511811023,&quot;width&quot;:603.45}"/>
</p:tagLst>
</file>

<file path=ppt/tags/tag19.xml><?xml version="1.0" encoding="utf-8"?>
<p:tagLst xmlns:p="http://schemas.openxmlformats.org/presentationml/2006/main">
  <p:tag name="KSO_WM_DIAGRAM_VIRTUALLY_FRAME" val="{&quot;height&quot;:280.11787401574804,&quot;left&quot;:59.2,&quot;top&quot;:83.73905511811023,&quot;width&quot;:603.45}"/>
</p:tagLst>
</file>

<file path=ppt/tags/tag20.xml><?xml version="1.0" encoding="utf-8"?>
<p:tagLst xmlns:p="http://schemas.openxmlformats.org/presentationml/2006/main">
  <p:tag name="KSO_WM_DIAGRAM_VIRTUALLY_FRAME" val="{&quot;height&quot;:280.11787401574804,&quot;left&quot;:59.2,&quot;top&quot;:83.73905511811023,&quot;width&quot;:603.45}"/>
</p:tagLst>
</file>

<file path=ppt/tags/tag21.xml><?xml version="1.0" encoding="utf-8"?>
<p:tagLst xmlns:p="http://schemas.openxmlformats.org/presentationml/2006/main">
  <p:tag name="KSO_WM_DIAGRAM_VIRTUALLY_FRAME" val="{&quot;height&quot;:280.11787401574804,&quot;left&quot;:59.2,&quot;top&quot;:83.73905511811023,&quot;width&quot;:603.45}"/>
</p:tagLst>
</file>

<file path=ppt/tags/tag22.xml><?xml version="1.0" encoding="utf-8"?>
<p:tagLst xmlns:p="http://schemas.openxmlformats.org/presentationml/2006/main">
  <p:tag name="KSO_WM_DIAGRAM_VIRTUALLY_FRAME" val="{&quot;height&quot;:280.11787401574804,&quot;left&quot;:59.2,&quot;top&quot;:83.73905511811023,&quot;width&quot;:603.45}"/>
</p:tagLst>
</file>

<file path=ppt/tags/tag23.xml><?xml version="1.0" encoding="utf-8"?>
<p:tagLst xmlns:p="http://schemas.openxmlformats.org/presentationml/2006/main">
  <p:tag name="KSO_WM_DIAGRAM_VIRTUALLY_FRAME" val="{&quot;height&quot;:280.11787401574804,&quot;left&quot;:59.2,&quot;top&quot;:83.73905511811023,&quot;width&quot;:603.45}"/>
</p:tagLst>
</file>

<file path=ppt/tags/tag24.xml><?xml version="1.0" encoding="utf-8"?>
<p:tagLst xmlns:p="http://schemas.openxmlformats.org/presentationml/2006/main">
  <p:tag name="RESOURCE_RECORD_KEY" val="{&quot;29&quot;:[20426248,20426279]}"/>
</p:tagLst>
</file>

<file path=ppt/tags/tag25.xml><?xml version="1.0" encoding="utf-8"?>
<p:tagLst xmlns:p="http://schemas.openxmlformats.org/presentationml/2006/main">
  <p:tag name="RESOURCE_RECORD_KEY" val="{&quot;29&quot;:[20426248,20426279]}"/>
</p:tagLst>
</file>

<file path=ppt/tags/tag26.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27.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28.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29.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0.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1.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2.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3.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4.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5.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6.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7.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8.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39.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40.xml><?xml version="1.0" encoding="utf-8"?>
<p:tagLst xmlns:p="http://schemas.openxmlformats.org/presentationml/2006/main">
  <p:tag name="KSO_WM_DIAGRAM_VIRTUALLY_FRAME" val="{&quot;height&quot;:200.30165354330705,&quot;left&quot;:41.60511811023622,&quot;top&quot;:116.1575590551181,&quot;width&quot;:636.7897637795274}"/>
</p:tagLst>
</file>

<file path=ppt/tags/tag41.xml><?xml version="1.0" encoding="utf-8"?>
<p:tagLst xmlns:p="http://schemas.openxmlformats.org/presentationml/2006/main">
  <p:tag name="TABLE_ENDDRAG_ORIGIN_RECT" val="676*356"/>
  <p:tag name="TABLE_ENDDRAG_RECT" val="24*44*676*356"/>
</p:tagLst>
</file>

<file path=ppt/tags/tag42.xml><?xml version="1.0" encoding="utf-8"?>
<p:tagLst xmlns:p="http://schemas.openxmlformats.org/presentationml/2006/main">
  <p:tag name="RESOURCE_RECORD_KEY" val="{&quot;29&quot;:[20426248]}"/>
</p:tagLst>
</file>

<file path=ppt/tags/tag43.xml><?xml version="1.0" encoding="utf-8"?>
<p:tagLst xmlns:p="http://schemas.openxmlformats.org/presentationml/2006/main">
  <p:tag name="KSO_WM_UNIT_VALUE" val="750*431"/>
  <p:tag name="KSO_WM_UNIT_HIGHLIGHT" val="0"/>
  <p:tag name="KSO_WM_UNIT_COMPATIBLE" val="0"/>
  <p:tag name="KSO_WM_UNIT_DIAGRAM_ISNUMVISUAL" val="0"/>
  <p:tag name="KSO_WM_UNIT_DIAGRAM_ISREFERUNIT" val="0"/>
  <p:tag name="KSO_WM_DIAGRAM_GROUP_CODE" val="l1-1"/>
  <p:tag name="KSO_WM_UNIT_TYPE" val="l_h_d"/>
  <p:tag name="KSO_WM_UNIT_INDEX" val="1_1_1"/>
  <p:tag name="KSO_WM_UNIT_ID" val="diagram20231265_3*l_h_d*1_1_1"/>
  <p:tag name="KSO_WM_TEMPLATE_CATEGORY" val="diagram"/>
  <p:tag name="KSO_WM_TEMPLATE_INDEX" val="20231265"/>
  <p:tag name="KSO_WM_UNIT_LAYERLEVEL" val="1_1_1"/>
  <p:tag name="KSO_WM_TAG_VERSION" val="3.0"/>
  <p:tag name="KSO_WM_DIAGRAM_VERSION" val="3"/>
  <p:tag name="KSO_WM_DIAGRAM_COLOR_TEXT_CAN_REMOVE" val="n"/>
  <p:tag name="KSO_WM_DIAGRAM_MAX_ITEMCNT" val="6"/>
  <p:tag name="KSO_WM_DIAGRAM_MIN_ITEMCNT" val="2"/>
  <p:tag name="KSO_WM_DIAGRAM_VIRTUALLY_FRAME" val="{&quot;height&quot;:368.35,&quot;left&quot;:116.00661417322836,&quot;top&quot;:145.42503937007876,&quot;width&quot;:701.060078942006}"/>
  <p:tag name="KSO_WM_DIAGRAM_COLOR_MATCH_VALUE" val="{&quot;shape&quot;:{&quot;fill&quot;:{&quot;type&quot;:0},&quot;glow&quot;:{&quot;colorType&quot;:0},&quot;line&quot;:{&quot;solidLine&quot;:{&quot;brightness&quot;:0.6000000238418579,&quot;colorType&quot;:2,&quot;rgb&quot;:&quot;#999999&quot;,&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MH_SHAPE_GUID" val="5"/>
  <p:tag name="KSO_WM_DIAGRAM_USE_COLOR_VALUE" val="{&quot;color_scheme&quot;:1,&quot;color_type&quot;:1,&quot;theme_color_indexes&quot;:[5,6,5,6,5,6]}"/>
</p:tagLst>
</file>

<file path=ppt/tags/tag44.xml><?xml version="1.0" encoding="utf-8"?>
<p:tagLst xmlns:p="http://schemas.openxmlformats.org/presentationml/2006/main">
  <p:tag name="KSO_WM_UNIT_VALUE" val="744*427"/>
  <p:tag name="KSO_WM_UNIT_HIGHLIGHT" val="0"/>
  <p:tag name="KSO_WM_UNIT_COMPATIBLE" val="0"/>
  <p:tag name="KSO_WM_UNIT_DIAGRAM_ISNUMVISUAL" val="0"/>
  <p:tag name="KSO_WM_UNIT_DIAGRAM_ISREFERUNIT" val="0"/>
  <p:tag name="KSO_WM_DIAGRAM_GROUP_CODE" val="l1-1"/>
  <p:tag name="KSO_WM_UNIT_TYPE" val="l_h_d"/>
  <p:tag name="KSO_WM_UNIT_INDEX" val="1_4_1"/>
  <p:tag name="KSO_WM_UNIT_ID" val="diagram20231265_3*l_h_d*1_4_1"/>
  <p:tag name="KSO_WM_TEMPLATE_CATEGORY" val="diagram"/>
  <p:tag name="KSO_WM_TEMPLATE_INDEX" val="20231265"/>
  <p:tag name="KSO_WM_UNIT_LAYERLEVEL" val="1_1_1"/>
  <p:tag name="KSO_WM_TAG_VERSION" val="3.0"/>
  <p:tag name="KSO_WM_DIAGRAM_VERSION" val="3"/>
  <p:tag name="KSO_WM_DIAGRAM_COLOR_TEXT_CAN_REMOVE" val="n"/>
  <p:tag name="KSO_WM_DIAGRAM_MAX_ITEMCNT" val="6"/>
  <p:tag name="KSO_WM_DIAGRAM_MIN_ITEMCNT" val="2"/>
  <p:tag name="KSO_WM_DIAGRAM_VIRTUALLY_FRAME" val="{&quot;height&quot;:368.35,&quot;left&quot;:116.00661417322836,&quot;top&quot;:145.42503937007876,&quot;width&quot;:701.060078942006}"/>
  <p:tag name="KSO_WM_DIAGRAM_COLOR_MATCH_VALUE" val="{&quot;shape&quot;:{&quot;fill&quot;:{&quot;type&quot;:0},&quot;glow&quot;:{&quot;colorType&quot;:0},&quot;line&quot;:{&quot;solidLine&quot;:{&quot;brightness&quot;:0.6000000238418579,&quot;colorType&quot;:2,&quot;rgb&quot;:&quot;#999999&quot;,&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MH_SHAPE_GUID" val="6"/>
  <p:tag name="KSO_WM_DIAGRAM_USE_COLOR_VALUE" val="{&quot;color_scheme&quot;:1,&quot;color_type&quot;:1,&quot;theme_color_indexes&quot;:[5,6,5,6,5,6]}"/>
</p:tagLst>
</file>

<file path=ppt/tags/tag45.xml><?xml version="1.0" encoding="utf-8"?>
<p:tagLst xmlns:p="http://schemas.openxmlformats.org/presentationml/2006/main">
  <p:tag name="KSO_WM_UNIT_VALUE" val="1123*634"/>
  <p:tag name="KSO_WM_UNIT_HIGHLIGHT" val="0"/>
  <p:tag name="KSO_WM_UNIT_COMPATIBLE" val="0"/>
  <p:tag name="KSO_WM_UNIT_DIAGRAM_ISNUMVISUAL" val="0"/>
  <p:tag name="KSO_WM_UNIT_DIAGRAM_ISREFERUNIT" val="0"/>
  <p:tag name="KSO_WM_DIAGRAM_GROUP_CODE" val="l1-1"/>
  <p:tag name="KSO_WM_UNIT_TYPE" val="l_h_d"/>
  <p:tag name="KSO_WM_UNIT_INDEX" val="1_3_1"/>
  <p:tag name="KSO_WM_UNIT_ID" val="diagram20231265_3*l_h_d*1_3_1"/>
  <p:tag name="KSO_WM_TEMPLATE_CATEGORY" val="diagram"/>
  <p:tag name="KSO_WM_TEMPLATE_INDEX" val="20231265"/>
  <p:tag name="KSO_WM_UNIT_LAYERLEVEL" val="1_1_1"/>
  <p:tag name="KSO_WM_TAG_VERSION" val="3.0"/>
  <p:tag name="KSO_WM_DIAGRAM_VERSION" val="3"/>
  <p:tag name="KSO_WM_DIAGRAM_COLOR_TEXT_CAN_REMOVE" val="n"/>
  <p:tag name="KSO_WM_DIAGRAM_MAX_ITEMCNT" val="6"/>
  <p:tag name="KSO_WM_DIAGRAM_MIN_ITEMCNT" val="2"/>
  <p:tag name="KSO_WM_DIAGRAM_VIRTUALLY_FRAME" val="{&quot;height&quot;:368.35,&quot;left&quot;:116.00661417322836,&quot;top&quot;:145.42503937007876,&quot;width&quot;:701.060078942006}"/>
  <p:tag name="KSO_WM_DIAGRAM_COLOR_MATCH_VALUE" val="{&quot;shape&quot;:{&quot;fill&quot;:{&quot;type&quot;:0},&quot;glow&quot;:{&quot;colorType&quot;:0},&quot;line&quot;:{&quot;solidLine&quot;:{&quot;brightness&quot;:0.6000000238418579,&quot;colorType&quot;:2,&quot;rgb&quot;:&quot;#999999&quot;,&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MH_SHAPE_GUID" val="8"/>
  <p:tag name="KSO_WM_DIAGRAM_USE_COLOR_VALUE" val="{&quot;color_scheme&quot;:1,&quot;color_type&quot;:1,&quot;theme_color_indexes&quot;:[5,6,5,6,5,6]}"/>
</p:tagLst>
</file>

<file path=ppt/tags/tag46.xml><?xml version="1.0" encoding="utf-8"?>
<p:tagLst xmlns:p="http://schemas.openxmlformats.org/presentationml/2006/main">
  <p:tag name="KSO_WM_UNIT_VALUE" val="1122*634"/>
  <p:tag name="KSO_WM_UNIT_HIGHLIGHT" val="0"/>
  <p:tag name="KSO_WM_UNIT_COMPATIBLE" val="0"/>
  <p:tag name="KSO_WM_UNIT_DIAGRAM_ISNUMVISUAL" val="0"/>
  <p:tag name="KSO_WM_UNIT_DIAGRAM_ISREFERUNIT" val="0"/>
  <p:tag name="KSO_WM_DIAGRAM_GROUP_CODE" val="l1-1"/>
  <p:tag name="KSO_WM_UNIT_TYPE" val="l_h_d"/>
  <p:tag name="KSO_WM_UNIT_INDEX" val="1_2_1"/>
  <p:tag name="KSO_WM_UNIT_ID" val="diagram20231265_3*l_h_d*1_2_1"/>
  <p:tag name="KSO_WM_TEMPLATE_CATEGORY" val="diagram"/>
  <p:tag name="KSO_WM_TEMPLATE_INDEX" val="20231265"/>
  <p:tag name="KSO_WM_UNIT_LAYERLEVEL" val="1_1_1"/>
  <p:tag name="KSO_WM_TAG_VERSION" val="3.0"/>
  <p:tag name="KSO_WM_DIAGRAM_VERSION" val="3"/>
  <p:tag name="KSO_WM_DIAGRAM_COLOR_TEXT_CAN_REMOVE" val="n"/>
  <p:tag name="KSO_WM_DIAGRAM_MAX_ITEMCNT" val="6"/>
  <p:tag name="KSO_WM_DIAGRAM_MIN_ITEMCNT" val="2"/>
  <p:tag name="KSO_WM_DIAGRAM_VIRTUALLY_FRAME" val="{&quot;height&quot;:368.35,&quot;left&quot;:116.00661417322836,&quot;top&quot;:145.42503937007876,&quot;width&quot;:701.060078942006}"/>
  <p:tag name="KSO_WM_DIAGRAM_COLOR_MATCH_VALUE" val="{&quot;shape&quot;:{&quot;fill&quot;:{&quot;type&quot;:0},&quot;glow&quot;:{&quot;colorType&quot;:0},&quot;line&quot;:{&quot;solidLine&quot;:{&quot;brightness&quot;:0.6000000238418579,&quot;colorType&quot;:2,&quot;rgb&quot;:&quot;#999999&quot;,&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MH_SHAPE_GUID" val="7"/>
  <p:tag name="KSO_WM_DIAGRAM_USE_COLOR_VALUE" val="{&quot;color_scheme&quot;:1,&quot;color_type&quot;:1,&quot;theme_color_indexes&quot;:[5,6,5,6,5,6]}"/>
</p:tagLst>
</file>

<file path=ppt/tags/tag47.xml><?xml version="1.0" encoding="utf-8"?>
<p:tagLst xmlns:p="http://schemas.openxmlformats.org/presentationml/2006/main">
  <p:tag name="KSO_WM_BEAUTIFY_FLAG" val="#wm#"/>
  <p:tag name="KSO_WM_UNIT_VALUE" val="1468*2475"/>
  <p:tag name="KSO_WM_UNIT_HIGHLIGHT" val="0"/>
  <p:tag name="KSO_WM_UNIT_COMPATIBLE" val="0"/>
  <p:tag name="KSO_WM_UNIT_DIAGRAM_ISNUMVISUAL" val="0"/>
  <p:tag name="KSO_WM_UNIT_DIAGRAM_ISREFERUNIT" val="0"/>
  <p:tag name="KSO_WM_UNIT_TYPE" val="d"/>
  <p:tag name="KSO_WM_UNIT_INDEX" val="1"/>
  <p:tag name="KSO_WM_UNIT_ID" val="custom20238555_1*d*1"/>
  <p:tag name="KSO_WM_TEMPLATE_CATEGORY" val="custom"/>
  <p:tag name="KSO_WM_TEMPLATE_INDEX" val="20238555"/>
  <p:tag name="KSO_WM_UNIT_LAYERLEVEL" val="1"/>
  <p:tag name="KSO_WM_TAG_VERSION" val="3.0"/>
  <p:tag name="KSO_WM_UNIT_PIC_EFFECT" val="1"/>
</p:tagLst>
</file>

<file path=ppt/tags/tag48.xml><?xml version="1.0" encoding="utf-8"?>
<p:tagLst xmlns:p="http://schemas.openxmlformats.org/presentationml/2006/main">
  <p:tag name="KSO_WM_DIAGRAM_VIRTUALLY_FRAME" val="{&quot;height&quot;:293.2,&quot;left&quot;:42.2,&quot;top&quot;:73.55,&quot;width&quot;:505.85}"/>
</p:tagLst>
</file>

<file path=ppt/tags/tag49.xml><?xml version="1.0" encoding="utf-8"?>
<p:tagLst xmlns:p="http://schemas.openxmlformats.org/presentationml/2006/main">
  <p:tag name="KSO_WM_DIAGRAM_VIRTUALLY_FRAME" val="{&quot;height&quot;:293.2,&quot;left&quot;:42.2,&quot;top&quot;:73.55,&quot;width&quot;:505.85}"/>
</p:tagLst>
</file>

<file path=ppt/tags/tag50.xml><?xml version="1.0" encoding="utf-8"?>
<p:tagLst xmlns:p="http://schemas.openxmlformats.org/presentationml/2006/main">
  <p:tag name="KSO_WM_DIAGRAM_VIRTUALLY_FRAME" val="{&quot;height&quot;:293.2,&quot;left&quot;:42.2,&quot;top&quot;:73.55,&quot;width&quot;:505.85}"/>
</p:tagLst>
</file>

<file path=ppt/tags/tag51.xml><?xml version="1.0" encoding="utf-8"?>
<p:tagLst xmlns:p="http://schemas.openxmlformats.org/presentationml/2006/main">
  <p:tag name="KSO_WM_DIAGRAM_VIRTUALLY_FRAME" val="{&quot;height&quot;:293.2,&quot;left&quot;:42.2,&quot;top&quot;:73.55,&quot;width&quot;:505.85}"/>
</p:tagLst>
</file>

<file path=ppt/tags/tag52.xml><?xml version="1.0" encoding="utf-8"?>
<p:tagLst xmlns:p="http://schemas.openxmlformats.org/presentationml/2006/main">
  <p:tag name="KSO_WM_DIAGRAM_VIRTUALLY_FRAME" val="{&quot;height&quot;:293.2,&quot;left&quot;:42.2,&quot;top&quot;:73.55,&quot;width&quot;:505.85}"/>
</p:tagLst>
</file>

<file path=ppt/tags/tag53.xml><?xml version="1.0" encoding="utf-8"?>
<p:tagLst xmlns:p="http://schemas.openxmlformats.org/presentationml/2006/main">
  <p:tag name="KSO_WM_DIAGRAM_VIRTUALLY_FRAME" val="{&quot;height&quot;:293.2,&quot;left&quot;:42.2,&quot;top&quot;:73.55,&quot;width&quot;:505.85}"/>
</p:tagLst>
</file>

<file path=ppt/tags/tag54.xml><?xml version="1.0" encoding="utf-8"?>
<p:tagLst xmlns:p="http://schemas.openxmlformats.org/presentationml/2006/main">
  <p:tag name="KSO_WM_DIAGRAM_VIRTUALLY_FRAME" val="{&quot;height&quot;:293.2,&quot;left&quot;:42.2,&quot;top&quot;:73.55,&quot;width&quot;:505.85}"/>
</p:tagLst>
</file>

<file path=ppt/tags/tag55.xml><?xml version="1.0" encoding="utf-8"?>
<p:tagLst xmlns:p="http://schemas.openxmlformats.org/presentationml/2006/main">
  <p:tag name="KSO_WM_DIAGRAM_VIRTUALLY_FRAME" val="{&quot;height&quot;:293.2,&quot;left&quot;:42.2,&quot;top&quot;:73.55,&quot;width&quot;:505.85}"/>
</p:tagLst>
</file>

<file path=ppt/tags/tag56.xml><?xml version="1.0" encoding="utf-8"?>
<p:tagLst xmlns:p="http://schemas.openxmlformats.org/presentationml/2006/main">
  <p:tag name="KSO_WM_DIAGRAM_VIRTUALLY_FRAME" val="{&quot;height&quot;:249.36464566929135,&quot;left&quot;:26.571574803149606,&quot;top&quot;:95.6,&quot;width&quot;:675.2572612569568}"/>
</p:tagLst>
</file>

<file path=ppt/tags/tag57.xml><?xml version="1.0" encoding="utf-8"?>
<p:tagLst xmlns:p="http://schemas.openxmlformats.org/presentationml/2006/main">
  <p:tag name="KSO_WM_DIAGRAM_VIRTUALLY_FRAME" val="{&quot;height&quot;:249.36464566929135,&quot;left&quot;:26.571574803149606,&quot;top&quot;:95.6,&quot;width&quot;:675.2572612569568}"/>
</p:tagLst>
</file>

<file path=ppt/tags/tag58.xml><?xml version="1.0" encoding="utf-8"?>
<p:tagLst xmlns:p="http://schemas.openxmlformats.org/presentationml/2006/main">
  <p:tag name="KSO_WM_DIAGRAM_VIRTUALLY_FRAME" val="{&quot;height&quot;:249.36464566929135,&quot;left&quot;:26.571574803149606,&quot;top&quot;:95.6,&quot;width&quot;:675.2572612569568}"/>
</p:tagLst>
</file>

<file path=ppt/tags/tag59.xml><?xml version="1.0" encoding="utf-8"?>
<p:tagLst xmlns:p="http://schemas.openxmlformats.org/presentationml/2006/main">
  <p:tag name="KSO_WM_DIAGRAM_VIRTUALLY_FRAME" val="{&quot;height&quot;:249.36464566929135,&quot;left&quot;:26.571574803149606,&quot;top&quot;:95.6,&quot;width&quot;:675.2572612569568}"/>
</p:tagLst>
</file>

<file path=ppt/tags/tag60.xml><?xml version="1.0" encoding="utf-8"?>
<p:tagLst xmlns:p="http://schemas.openxmlformats.org/presentationml/2006/main">
  <p:tag name="KSO_WM_DIAGRAM_VIRTUALLY_FRAME" val="{&quot;height&quot;:249.36464566929135,&quot;left&quot;:26.571574803149606,&quot;top&quot;:95.6,&quot;width&quot;:675.2572612569568}"/>
</p:tagLst>
</file>

<file path=ppt/tags/tag61.xml><?xml version="1.0" encoding="utf-8"?>
<p:tagLst xmlns:p="http://schemas.openxmlformats.org/presentationml/2006/main">
  <p:tag name="KSO_WM_DIAGRAM_VIRTUALLY_FRAME" val="{&quot;height&quot;:249.36464566929135,&quot;left&quot;:26.571574803149606,&quot;top&quot;:95.6,&quot;width&quot;:675.2572612569568}"/>
</p:tagLst>
</file>

<file path=ppt/tags/tag62.xml><?xml version="1.0" encoding="utf-8"?>
<p:tagLst xmlns:p="http://schemas.openxmlformats.org/presentationml/2006/main">
  <p:tag name="KSO_WM_DIAGRAM_VIRTUALLY_FRAME" val="{&quot;height&quot;:249.36464566929135,&quot;left&quot;:26.571574803149606,&quot;top&quot;:95.6,&quot;width&quot;:675.2572612569568}"/>
</p:tagLst>
</file>

<file path=ppt/tags/tag63.xml><?xml version="1.0" encoding="utf-8"?>
<p:tagLst xmlns:p="http://schemas.openxmlformats.org/presentationml/2006/main">
  <p:tag name="KSO_WM_DIAGRAM_VIRTUALLY_FRAME" val="{&quot;height&quot;:249.36464566929135,&quot;left&quot;:26.571574803149606,&quot;top&quot;:95.6,&quot;width&quot;:675.2572612569568}"/>
</p:tagLst>
</file>

<file path=ppt/tags/tag64.xml><?xml version="1.0" encoding="utf-8"?>
<p:tagLst xmlns:p="http://schemas.openxmlformats.org/presentationml/2006/main">
  <p:tag name="KSO_WM_DIAGRAM_VIRTUALLY_FRAME" val="{&quot;height&quot;:249.36464566929135,&quot;left&quot;:26.571574803149606,&quot;top&quot;:95.6,&quot;width&quot;:675.2572612569568}"/>
</p:tagLst>
</file>

<file path=ppt/tags/tag65.xml><?xml version="1.0" encoding="utf-8"?>
<p:tagLst xmlns:p="http://schemas.openxmlformats.org/presentationml/2006/main">
  <p:tag name="KSO_WM_DIAGRAM_VIRTUALLY_FRAME" val="{&quot;height&quot;:249.36464566929135,&quot;left&quot;:26.571574803149606,&quot;top&quot;:95.6,&quot;width&quot;:675.2572612569568}"/>
</p:tagLst>
</file>

<file path=ppt/tags/tag66.xml><?xml version="1.0" encoding="utf-8"?>
<p:tagLst xmlns:p="http://schemas.openxmlformats.org/presentationml/2006/main">
  <p:tag name="KSO_WM_DIAGRAM_VIRTUALLY_FRAME" val="{&quot;height&quot;:249.36464566929135,&quot;left&quot;:26.571574803149606,&quot;top&quot;:95.6,&quot;width&quot;:675.2572612569568}"/>
</p:tagLst>
</file>

<file path=ppt/tags/tag67.xml><?xml version="1.0" encoding="utf-8"?>
<p:tagLst xmlns:p="http://schemas.openxmlformats.org/presentationml/2006/main">
  <p:tag name="KSO_WM_DIAGRAM_VIRTUALLY_FRAME" val="{&quot;height&quot;:249.36464566929135,&quot;left&quot;:26.571574803149606,&quot;top&quot;:95.6,&quot;width&quot;:675.2572612569568}"/>
</p:tagLst>
</file>

<file path=ppt/tags/tag68.xml><?xml version="1.0" encoding="utf-8"?>
<p:tagLst xmlns:p="http://schemas.openxmlformats.org/presentationml/2006/main">
  <p:tag name="KSO_WM_DIAGRAM_VIRTUALLY_FRAME" val="{&quot;height&quot;:249.36464566929135,&quot;left&quot;:26.571574803149606,&quot;top&quot;:95.6,&quot;width&quot;:675.2572612569568}"/>
</p:tagLst>
</file>

<file path=ppt/tags/tag69.xml><?xml version="1.0" encoding="utf-8"?>
<p:tagLst xmlns:p="http://schemas.openxmlformats.org/presentationml/2006/main">
  <p:tag name="KSO_WM_DIAGRAM_VIRTUALLY_FRAME" val="{&quot;height&quot;:249.36464566929135,&quot;left&quot;:26.571574803149606,&quot;top&quot;:95.6,&quot;width&quot;:675.2572612569568}"/>
</p:tagLst>
</file>

<file path=ppt/tags/tag70.xml><?xml version="1.0" encoding="utf-8"?>
<p:tagLst xmlns:p="http://schemas.openxmlformats.org/presentationml/2006/main">
  <p:tag name="KSO_WM_DIAGRAM_VIRTUALLY_FRAME" val="{&quot;height&quot;:249.36464566929135,&quot;left&quot;:26.571574803149606,&quot;top&quot;:95.6,&quot;width&quot;:675.2572612569568}"/>
</p:tagLst>
</file>

<file path=ppt/tags/tag71.xml><?xml version="1.0" encoding="utf-8"?>
<p:tagLst xmlns:p="http://schemas.openxmlformats.org/presentationml/2006/main">
  <p:tag name="KSO_WM_DIAGRAM_VIRTUALLY_FRAME" val="{&quot;height&quot;:249.36464566929135,&quot;left&quot;:26.571574803149606,&quot;top&quot;:95.6,&quot;width&quot;:675.2572612569568}"/>
</p:tagLst>
</file>

<file path=ppt/tags/tag72.xml><?xml version="1.0" encoding="utf-8"?>
<p:tagLst xmlns:p="http://schemas.openxmlformats.org/presentationml/2006/main">
  <p:tag name="KSO_WM_DIAGRAM_VIRTUALLY_FRAME" val="{&quot;height&quot;:311.4222047244094,&quot;left&quot;:0,&quot;top&quot;:93.1648031496063,&quot;width&quot;:719.999842519685}"/>
</p:tagLst>
</file>

<file path=ppt/tags/tag73.xml><?xml version="1.0" encoding="utf-8"?>
<p:tagLst xmlns:p="http://schemas.openxmlformats.org/presentationml/2006/main">
  <p:tag name="KSO_WM_DIAGRAM_VIRTUALLY_FRAME" val="{&quot;height&quot;:311.4222047244094,&quot;left&quot;:0,&quot;top&quot;:93.1648031496063,&quot;width&quot;:719.999842519685}"/>
</p:tagLst>
</file>

<file path=ppt/tags/tag74.xml><?xml version="1.0" encoding="utf-8"?>
<p:tagLst xmlns:p="http://schemas.openxmlformats.org/presentationml/2006/main">
  <p:tag name="KSO_WM_DIAGRAM_VIRTUALLY_FRAME" val="{&quot;height&quot;:311.4222047244094,&quot;left&quot;:0,&quot;top&quot;:93.1648031496063,&quot;width&quot;:719.999842519685}"/>
</p:tagLst>
</file>

<file path=ppt/tags/tag75.xml><?xml version="1.0" encoding="utf-8"?>
<p:tagLst xmlns:p="http://schemas.openxmlformats.org/presentationml/2006/main">
  <p:tag name="KSO_WM_DIAGRAM_VIRTUALLY_FRAME" val="{&quot;height&quot;:311.4222047244094,&quot;left&quot;:0,&quot;top&quot;:93.1648031496063,&quot;width&quot;:719.999842519685}"/>
</p:tagLst>
</file>

<file path=ppt/tags/tag76.xml><?xml version="1.0" encoding="utf-8"?>
<p:tagLst xmlns:p="http://schemas.openxmlformats.org/presentationml/2006/main">
  <p:tag name="KSO_WM_DIAGRAM_VIRTUALLY_FRAME" val="{&quot;height&quot;:311.4222047244094,&quot;left&quot;:0,&quot;top&quot;:93.1648031496063,&quot;width&quot;:719.999842519685}"/>
</p:tagLst>
</file>

<file path=ppt/tags/tag77.xml><?xml version="1.0" encoding="utf-8"?>
<p:tagLst xmlns:p="http://schemas.openxmlformats.org/presentationml/2006/main">
  <p:tag name="KSO_WM_DIAGRAM_VIRTUALLY_FRAME" val="{&quot;height&quot;:311.4222047244094,&quot;left&quot;:0,&quot;top&quot;:93.1648031496063,&quot;width&quot;:719.999842519685}"/>
</p:tagLst>
</file>

<file path=ppt/tags/tag78.xml><?xml version="1.0" encoding="utf-8"?>
<p:tagLst xmlns:p="http://schemas.openxmlformats.org/presentationml/2006/main">
  <p:tag name="KSO_WM_DIAGRAM_VIRTUALLY_FRAME" val="{&quot;height&quot;:311.4222047244094,&quot;left&quot;:0,&quot;top&quot;:93.1648031496063,&quot;width&quot;:719.999842519685}"/>
</p:tagLst>
</file>

<file path=ppt/tags/tag79.xml><?xml version="1.0" encoding="utf-8"?>
<p:tagLst xmlns:p="http://schemas.openxmlformats.org/presentationml/2006/main">
  <p:tag name="KSO_WM_DIAGRAM_VIRTUALLY_FRAME" val="{&quot;height&quot;:311.4222047244094,&quot;left&quot;:0,&quot;top&quot;:93.1648031496063,&quot;width&quot;:719.999842519685}"/>
</p:tagLst>
</file>

<file path=ppt/tags/tag80.xml><?xml version="1.0" encoding="utf-8"?>
<p:tagLst xmlns:p="http://schemas.openxmlformats.org/presentationml/2006/main">
  <p:tag name="KSO_WM_DIAGRAM_VIRTUALLY_FRAME" val="{&quot;height&quot;:311.4222047244094,&quot;left&quot;:0,&quot;top&quot;:93.1648031496063,&quot;width&quot;:719.999842519685}"/>
</p:tagLst>
</file>

<file path=ppt/tags/tag81.xml><?xml version="1.0" encoding="utf-8"?>
<p:tagLst xmlns:p="http://schemas.openxmlformats.org/presentationml/2006/main">
  <p:tag name="KSO_WM_DIAGRAM_VIRTUALLY_FRAME" val="{&quot;height&quot;:311.4222047244094,&quot;left&quot;:0,&quot;top&quot;:93.1648031496063,&quot;width&quot;:719.999842519685}"/>
</p:tagLst>
</file>

<file path=ppt/tags/tag82.xml><?xml version="1.0" encoding="utf-8"?>
<p:tagLst xmlns:p="http://schemas.openxmlformats.org/presentationml/2006/main">
  <p:tag name="KSO_WM_DIAGRAM_VIRTUALLY_FRAME" val="{&quot;height&quot;:311.4222047244094,&quot;left&quot;:0,&quot;top&quot;:93.1648031496063,&quot;width&quot;:719.999842519685}"/>
</p:tagLst>
</file>

<file path=ppt/tags/tag83.xml><?xml version="1.0" encoding="utf-8"?>
<p:tagLst xmlns:p="http://schemas.openxmlformats.org/presentationml/2006/main">
  <p:tag name="KSO_WM_DIAGRAM_VIRTUALLY_FRAME" val="{&quot;height&quot;:311.4222047244094,&quot;left&quot;:0,&quot;top&quot;:93.1648031496063,&quot;width&quot;:719.999842519685}"/>
</p:tagLst>
</file>

<file path=ppt/tags/tag84.xml><?xml version="1.0" encoding="utf-8"?>
<p:tagLst xmlns:p="http://schemas.openxmlformats.org/presentationml/2006/main">
  <p:tag name="KSO_WM_DIAGRAM_VIRTUALLY_FRAME" val="{&quot;height&quot;:311.4222047244094,&quot;left&quot;:0,&quot;top&quot;:93.1648031496063,&quot;width&quot;:719.999842519685}"/>
</p:tagLst>
</file>

<file path=ppt/tags/tag85.xml><?xml version="1.0" encoding="utf-8"?>
<p:tagLst xmlns:p="http://schemas.openxmlformats.org/presentationml/2006/main">
  <p:tag name="KSO_WM_DIAGRAM_VIRTUALLY_FRAME" val="{&quot;height&quot;:311.4222047244094,&quot;left&quot;:0,&quot;top&quot;:93.1648031496063,&quot;width&quot;:719.999842519685}"/>
</p:tagLst>
</file>

<file path=ppt/tags/tag86.xml><?xml version="1.0" encoding="utf-8"?>
<p:tagLst xmlns:p="http://schemas.openxmlformats.org/presentationml/2006/main">
  <p:tag name="KSO_WM_DIAGRAM_VIRTUALLY_FRAME" val="{&quot;height&quot;:311.4222047244094,&quot;left&quot;:0,&quot;top&quot;:93.1648031496063,&quot;width&quot;:719.999842519685}"/>
</p:tagLst>
</file>

<file path=ppt/tags/tag87.xml><?xml version="1.0" encoding="utf-8"?>
<p:tagLst xmlns:p="http://schemas.openxmlformats.org/presentationml/2006/main">
  <p:tag name="KSO_WM_DIAGRAM_VIRTUALLY_FRAME" val="{&quot;height&quot;:311.4222047244094,&quot;left&quot;:0,&quot;top&quot;:93.1648031496063,&quot;width&quot;:719.999842519685}"/>
</p:tagLst>
</file>

<file path=ppt/tags/tag88.xml><?xml version="1.0" encoding="utf-8"?>
<p:tagLst xmlns:p="http://schemas.openxmlformats.org/presentationml/2006/main">
  <p:tag name="KSO_WM_DIAGRAM_VIRTUALLY_FRAME" val="{&quot;height&quot;:311.4222047244094,&quot;left&quot;:0,&quot;top&quot;:93.1648031496063,&quot;width&quot;:719.999842519685}"/>
</p:tagLst>
</file>

<file path=ppt/tags/tag89.xml><?xml version="1.0" encoding="utf-8"?>
<p:tagLst xmlns:p="http://schemas.openxmlformats.org/presentationml/2006/main">
  <p:tag name="KSO_WM_DIAGRAM_VIRTUALLY_FRAME" val="{&quot;height&quot;:311.4222047244094,&quot;left&quot;:0,&quot;top&quot;:93.1648031496063,&quot;width&quot;:719.999842519685}"/>
</p:tagLst>
</file>

<file path=ppt/tags/tag90.xml><?xml version="1.0" encoding="utf-8"?>
<p:tagLst xmlns:p="http://schemas.openxmlformats.org/presentationml/2006/main">
  <p:tag name="KSO_WM_DIAGRAM_VIRTUALLY_FRAME" val="{&quot;height&quot;:311.4222047244094,&quot;left&quot;:0,&quot;top&quot;:93.1648031496063,&quot;width&quot;:719.999842519685}"/>
</p:tagLst>
</file>

<file path=ppt/tags/tag91.xml><?xml version="1.0" encoding="utf-8"?>
<p:tagLst xmlns:p="http://schemas.openxmlformats.org/presentationml/2006/main">
  <p:tag name="KSO_WM_DIAGRAM_VIRTUALLY_FRAME" val="{&quot;height&quot;:311.4222047244094,&quot;left&quot;:0,&quot;top&quot;:93.1648031496063,&quot;width&quot;:719.999842519685}"/>
</p:tagLst>
</file>

<file path=ppt/tags/tag92.xml><?xml version="1.0" encoding="utf-8"?>
<p:tagLst xmlns:p="http://schemas.openxmlformats.org/presentationml/2006/main">
  <p:tag name="KSO_WM_DIAGRAM_VIRTUALLY_FRAME" val="{&quot;height&quot;:311.4222047244094,&quot;left&quot;:0,&quot;top&quot;:93.1648031496063,&quot;width&quot;:719.999842519685}"/>
</p:tagLst>
</file>

<file path=ppt/tags/tag93.xml><?xml version="1.0" encoding="utf-8"?>
<p:tagLst xmlns:p="http://schemas.openxmlformats.org/presentationml/2006/main">
  <p:tag name="KSO_WM_DIAGRAM_VIRTUALLY_FRAME" val="{&quot;height&quot;:311.4222047244094,&quot;left&quot;:0,&quot;top&quot;:93.1648031496063,&quot;width&quot;:719.999842519685}"/>
</p:tagLst>
</file>

<file path=ppt/tags/tag94.xml><?xml version="1.0" encoding="utf-8"?>
<p:tagLst xmlns:p="http://schemas.openxmlformats.org/presentationml/2006/main">
  <p:tag name="KSO_WM_DIAGRAM_VIRTUALLY_FRAME" val="{&quot;height&quot;:311.4222047244094,&quot;left&quot;:0,&quot;top&quot;:93.1648031496063,&quot;width&quot;:719.999842519685}"/>
</p:tagLst>
</file>

<file path=ppt/tags/tag95.xml><?xml version="1.0" encoding="utf-8"?>
<p:tagLst xmlns:p="http://schemas.openxmlformats.org/presentationml/2006/main">
  <p:tag name="KSO_WM_DIAGRAM_VIRTUALLY_FRAME" val="{&quot;height&quot;:311.4222047244094,&quot;left&quot;:0,&quot;top&quot;:93.1648031496063,&quot;width&quot;:719.999842519685}"/>
</p:tagLst>
</file>

<file path=ppt/tags/tag96.xml><?xml version="1.0" encoding="utf-8"?>
<p:tagLst xmlns:p="http://schemas.openxmlformats.org/presentationml/2006/main">
  <p:tag name="KSO_WM_DIAGRAM_VIRTUALLY_FRAME" val="{&quot;height&quot;:311.4222047244094,&quot;left&quot;:0,&quot;top&quot;:93.1648031496063,&quot;width&quot;:719.999842519685}"/>
</p:tagLst>
</file>

<file path=ppt/tags/tag97.xml><?xml version="1.0" encoding="utf-8"?>
<p:tagLst xmlns:p="http://schemas.openxmlformats.org/presentationml/2006/main">
  <p:tag name="KSO_WM_DIAGRAM_VIRTUALLY_FRAME" val="{&quot;height&quot;:311.4222047244094,&quot;left&quot;:0,&quot;top&quot;:93.1648031496063,&quot;width&quot;:719.999842519685}"/>
</p:tagLst>
</file>

<file path=ppt/tags/tag98.xml><?xml version="1.0" encoding="utf-8"?>
<p:tagLst xmlns:p="http://schemas.openxmlformats.org/presentationml/2006/main">
  <p:tag name="KSO_WM_DIAGRAM_VIRTUALLY_FRAME" val="{&quot;height&quot;:311.4222047244094,&quot;left&quot;:0,&quot;top&quot;:93.1648031496063,&quot;width&quot;:719.999842519685}"/>
</p:tagLst>
</file>

<file path=ppt/tags/tag99.xml><?xml version="1.0" encoding="utf-8"?>
<p:tagLst xmlns:p="http://schemas.openxmlformats.org/presentationml/2006/main">
  <p:tag name="KSO_WM_DIAGRAM_VIRTUALLY_FRAME" val="{&quot;height&quot;:121.25,&quot;left&quot;:73.75,&quot;top&quot;:131.2,&quot;width&quot;:595.6}"/>
</p:tagLst>
</file>

<file path=ppt/tags/tag100.xml><?xml version="1.0" encoding="utf-8"?>
<p:tagLst xmlns:p="http://schemas.openxmlformats.org/presentationml/2006/main">
  <p:tag name="KSO_WM_DIAGRAM_VIRTUALLY_FRAME" val="{&quot;height&quot;:121.25,&quot;left&quot;:73.75,&quot;top&quot;:131.2,&quot;width&quot;:595.6}"/>
</p:tagLst>
</file>

<file path=ppt/tags/tag101.xml><?xml version="1.0" encoding="utf-8"?>
<p:tagLst xmlns:p="http://schemas.openxmlformats.org/presentationml/2006/main">
  <p:tag name="KSO_WM_DIAGRAM_VIRTUALLY_FRAME" val="{&quot;height&quot;:121.25,&quot;left&quot;:73.75,&quot;top&quot;:131.2,&quot;width&quot;:595.6}"/>
</p:tagLst>
</file>

<file path=ppt/tags/tag102.xml><?xml version="1.0" encoding="utf-8"?>
<p:tagLst xmlns:p="http://schemas.openxmlformats.org/presentationml/2006/main">
  <p:tag name="KSO_WM_DIAGRAM_VIRTUALLY_FRAME" val="{&quot;height&quot;:121.25,&quot;left&quot;:73.75,&quot;top&quot;:131.2,&quot;width&quot;:595.6}"/>
</p:tagLst>
</file>

<file path=ppt/tags/tag103.xml><?xml version="1.0" encoding="utf-8"?>
<p:tagLst xmlns:p="http://schemas.openxmlformats.org/presentationml/2006/main">
  <p:tag name="KSO_WM_DIAGRAM_VIRTUALLY_FRAME" val="{&quot;height&quot;:121.25,&quot;left&quot;:73.75,&quot;top&quot;:131.2,&quot;width&quot;:595.6}"/>
</p:tagLst>
</file>

<file path=ppt/tags/tag104.xml><?xml version="1.0" encoding="utf-8"?>
<p:tagLst xmlns:p="http://schemas.openxmlformats.org/presentationml/2006/main">
  <p:tag name="KSO_WM_DIAGRAM_VIRTUALLY_FRAME" val="{&quot;height&quot;:121.25,&quot;left&quot;:73.75,&quot;top&quot;:131.2,&quot;width&quot;:595.6}"/>
</p:tagLst>
</file>

<file path=ppt/tags/tag105.xml><?xml version="1.0" encoding="utf-8"?>
<p:tagLst xmlns:p="http://schemas.openxmlformats.org/presentationml/2006/main">
  <p:tag name="KSO_WM_DIAGRAM_VIRTUALLY_FRAME" val="{&quot;height&quot;:267.5036220472441,&quot;left&quot;:44.84204724409449,&quot;top&quot;:79.41748031496063,&quot;width&quot;:632.1650393700787}"/>
</p:tagLst>
</file>

<file path=ppt/tags/tag106.xml><?xml version="1.0" encoding="utf-8"?>
<p:tagLst xmlns:p="http://schemas.openxmlformats.org/presentationml/2006/main">
  <p:tag name="KSO_WM_UNIT_ISCONTENTSTITLE" val="0"/>
  <p:tag name="KSO_WM_UNIT_VALUE" val="4"/>
  <p:tag name="KSO_WM_UNIT_HIGHLIGHT" val="0"/>
  <p:tag name="KSO_WM_UNIT_COMPATIBLE" val="0"/>
  <p:tag name="KSO_WM_UNIT_TYPE" val="a"/>
  <p:tag name="KSO_WM_UNIT_INDEX" val="1"/>
  <p:tag name="KSO_WM_UNIT_ID" val="custom20191236_15*a*1"/>
  <p:tag name="KSO_WM_TEMPLATE_CATEGORY" val="custom"/>
  <p:tag name="KSO_WM_TEMPLATE_INDEX" val="20191236"/>
  <p:tag name="KSO_WM_UNIT_LAYERLEVEL" val="1"/>
  <p:tag name="KSO_WM_TAG_VERSION" val="1.0"/>
  <p:tag name="KSO_WM_BEAUTIFY_FLAG" val="#wm#"/>
  <p:tag name="KSO_WM_UNIT_PRESET_TEXT" val="Thanks."/>
  <p:tag name="KSO_WM_UNIT_NOCLEAR" val="0"/>
  <p:tag name="KSO_WM_UNIT_DIAGRAM_ISNUMVISUAL" val="0"/>
  <p:tag name="KSO_WM_UNIT_DIAGRAM_ISREFERUNIT" val="0"/>
</p:tagLst>
</file>

<file path=ppt/tags/tag107.xml><?xml version="1.0" encoding="utf-8"?>
<p:tagLst xmlns:p="http://schemas.openxmlformats.org/presentationml/2006/main">
  <p:tag name="commondata" val="eyJoZGlkIjoiMzEwNTM5NzYwMDRjMzkwZTVkZjY2ODkwMGIxNGU0OTUifQ=="/>
  <p:tag name="resource_record_key" val="{&quot;29&quot;:[20426248,20426279]}"/>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15849</Words>
  <Application>WPS 演示</Application>
  <PresentationFormat>全屏显示(16:9)</PresentationFormat>
  <Paragraphs>747</Paragraphs>
  <Slides>49</Slides>
  <Notes>32</Notes>
  <HiddenSlides>0</HiddenSlides>
  <MMClips>1</MMClips>
  <ScaleCrop>false</ScaleCrop>
  <HeadingPairs>
    <vt:vector size="6" baseType="variant">
      <vt:variant>
        <vt:lpstr>已用的字体</vt:lpstr>
      </vt:variant>
      <vt:variant>
        <vt:i4>20</vt:i4>
      </vt:variant>
      <vt:variant>
        <vt:lpstr>主题</vt:lpstr>
      </vt:variant>
      <vt:variant>
        <vt:i4>1</vt:i4>
      </vt:variant>
      <vt:variant>
        <vt:lpstr>幻灯片标题</vt:lpstr>
      </vt:variant>
      <vt:variant>
        <vt:i4>49</vt:i4>
      </vt:variant>
    </vt:vector>
  </HeadingPairs>
  <TitlesOfParts>
    <vt:vector size="70" baseType="lpstr">
      <vt:lpstr>Arial</vt:lpstr>
      <vt:lpstr>宋体</vt:lpstr>
      <vt:lpstr>Wingdings</vt:lpstr>
      <vt:lpstr>方正屏显雅宋简体</vt:lpstr>
      <vt:lpstr>汉仪中宋S</vt:lpstr>
      <vt:lpstr>微软雅黑 Light</vt:lpstr>
      <vt:lpstr>汉仪尚巍手书W</vt:lpstr>
      <vt:lpstr>Wingdings</vt:lpstr>
      <vt:lpstr>Microsoft Sans Serif</vt:lpstr>
      <vt:lpstr>Tahoma</vt:lpstr>
      <vt:lpstr>微软雅黑</vt:lpstr>
      <vt:lpstr>Calibri</vt:lpstr>
      <vt:lpstr>Arial Unicode MS</vt:lpstr>
      <vt:lpstr>Calibri Light</vt:lpstr>
      <vt:lpstr>Century Gothic</vt:lpstr>
      <vt:lpstr>Times New Roman</vt:lpstr>
      <vt:lpstr>Calibri</vt:lpstr>
      <vt:lpstr>Wingdings 2</vt:lpstr>
      <vt:lpstr>华文新魏</vt:lpstr>
      <vt:lpstr>汉仪超粗宋简</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vt:lpstr>
    </vt:vector>
  </TitlesOfParts>
  <LinksUpToDate>false</LinksUpToDate>
  <SharedDoc>false</SharedDoc>
  <HyperlinksChanged>false</HyperlinksChanged>
  <AppVersion>14.0000</AppVersion>
  <Manager>NMW</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387</dc:title>
  <dc:creator>NMW</dc:creator>
  <cp:keywords>NMW</cp:keywords>
  <dc:subject>NMW</dc:subject>
  <cp:lastModifiedBy>王榕Grammy</cp:lastModifiedBy>
  <cp:revision>347</cp:revision>
  <dcterms:created xsi:type="dcterms:W3CDTF">2015-05-05T08:02:00Z</dcterms:created>
  <dcterms:modified xsi:type="dcterms:W3CDTF">2026-04-16T07:07:08Z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RubyTemplateID">
    <vt:lpwstr>2</vt:lpwstr>
  </property>
  <property fmtid="{D5CDD505-2E9C-101B-9397-08002B2CF9AE}" pid="3" name="KSOProductBuildVer">
    <vt:lpwstr>2052-12.1.0.25225</vt:lpwstr>
  </property>
  <property fmtid="{D5CDD505-2E9C-101B-9397-08002B2CF9AE}" pid="4" name="ICV">
    <vt:lpwstr>05B7322CFAC14686A1142AF2E3E90A76_12</vt:lpwstr>
  </property>
</Properties>
</file>